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8" r:id="rId3"/>
    <p:sldId id="266" r:id="rId4"/>
    <p:sldId id="395" r:id="rId5"/>
    <p:sldId id="404" r:id="rId6"/>
    <p:sldId id="381" r:id="rId7"/>
    <p:sldId id="397" r:id="rId8"/>
    <p:sldId id="401" r:id="rId9"/>
    <p:sldId id="403" r:id="rId10"/>
    <p:sldId id="398" r:id="rId11"/>
    <p:sldId id="402" r:id="rId12"/>
    <p:sldId id="394" r:id="rId13"/>
    <p:sldId id="405" r:id="rId14"/>
    <p:sldId id="380" r:id="rId15"/>
    <p:sldId id="408" r:id="rId16"/>
    <p:sldId id="407" r:id="rId17"/>
    <p:sldId id="406" r:id="rId18"/>
    <p:sldId id="410" r:id="rId19"/>
    <p:sldId id="300" r:id="rId20"/>
    <p:sldId id="400" r:id="rId21"/>
    <p:sldId id="303" r:id="rId22"/>
    <p:sldId id="302" r:id="rId23"/>
    <p:sldId id="316" r:id="rId24"/>
    <p:sldId id="399" r:id="rId25"/>
    <p:sldId id="306" r:id="rId26"/>
    <p:sldId id="307" r:id="rId27"/>
    <p:sldId id="308" r:id="rId28"/>
    <p:sldId id="328" r:id="rId29"/>
    <p:sldId id="329" r:id="rId30"/>
    <p:sldId id="330" r:id="rId31"/>
    <p:sldId id="309" r:id="rId32"/>
    <p:sldId id="267" r:id="rId33"/>
    <p:sldId id="411" r:id="rId34"/>
    <p:sldId id="412" r:id="rId35"/>
    <p:sldId id="413" r:id="rId36"/>
    <p:sldId id="415" r:id="rId37"/>
    <p:sldId id="420" r:id="rId38"/>
    <p:sldId id="374" r:id="rId39"/>
    <p:sldId id="375" r:id="rId40"/>
    <p:sldId id="376" r:id="rId41"/>
    <p:sldId id="393" r:id="rId42"/>
    <p:sldId id="417" r:id="rId43"/>
    <p:sldId id="422" r:id="rId44"/>
    <p:sldId id="418" r:id="rId45"/>
    <p:sldId id="377" r:id="rId46"/>
    <p:sldId id="378" r:id="rId47"/>
    <p:sldId id="42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8"/>
    <p:restoredTop sz="69904"/>
  </p:normalViewPr>
  <p:slideViewPr>
    <p:cSldViewPr snapToGrid="0" snapToObjects="1">
      <p:cViewPr varScale="1">
        <p:scale>
          <a:sx n="73" d="100"/>
          <a:sy n="73" d="100"/>
        </p:scale>
        <p:origin x="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Color</a:t>
            </a:r>
            <a:r>
              <a:rPr lang="en-US" baseline="0" dirty="0" smtClean="0"/>
              <a:t> of Rebecca's Shirt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 of Days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FC85F2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</c:dPt>
          <c:cat>
            <c:strRef>
              <c:f>Sheet1!$A$2:$A$6</c:f>
              <c:strCache>
                <c:ptCount val="5"/>
                <c:pt idx="0">
                  <c:v>Pink</c:v>
                </c:pt>
                <c:pt idx="1">
                  <c:v>Blue</c:v>
                </c:pt>
                <c:pt idx="2">
                  <c:v>Black</c:v>
                </c:pt>
                <c:pt idx="3">
                  <c:v>Plaid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0.3</c:v>
                </c:pt>
                <c:pt idx="1">
                  <c:v>0.25</c:v>
                </c:pt>
                <c:pt idx="2">
                  <c:v>0.05</c:v>
                </c:pt>
                <c:pt idx="3">
                  <c:v>0.2</c:v>
                </c:pt>
                <c:pt idx="4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258922048"/>
        <c:axId val="-1116203248"/>
      </c:barChart>
      <c:catAx>
        <c:axId val="-1258922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16203248"/>
        <c:crosses val="autoZero"/>
        <c:auto val="1"/>
        <c:lblAlgn val="ctr"/>
        <c:lblOffset val="100"/>
        <c:noMultiLvlLbl val="0"/>
      </c:catAx>
      <c:valAx>
        <c:axId val="-1116203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258922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Color</a:t>
            </a:r>
            <a:r>
              <a:rPr lang="en-US" baseline="0" dirty="0" smtClean="0"/>
              <a:t> of Rebecca's Shirt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 of Days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FC85F2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</c:dPt>
          <c:cat>
            <c:strRef>
              <c:f>Sheet1!$A$2:$A$6</c:f>
              <c:strCache>
                <c:ptCount val="5"/>
                <c:pt idx="0">
                  <c:v>Pink</c:v>
                </c:pt>
                <c:pt idx="1">
                  <c:v>Blue</c:v>
                </c:pt>
                <c:pt idx="2">
                  <c:v>Black</c:v>
                </c:pt>
                <c:pt idx="3">
                  <c:v>Plaid</c:v>
                </c:pt>
                <c:pt idx="4">
                  <c:v>Other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0.3</c:v>
                </c:pt>
                <c:pt idx="1">
                  <c:v>0.25</c:v>
                </c:pt>
                <c:pt idx="2">
                  <c:v>0.05</c:v>
                </c:pt>
                <c:pt idx="3">
                  <c:v>0.2</c:v>
                </c:pt>
                <c:pt idx="4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22307280"/>
        <c:axId val="-1088536976"/>
      </c:barChart>
      <c:catAx>
        <c:axId val="-112230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88536976"/>
        <c:crosses val="autoZero"/>
        <c:auto val="1"/>
        <c:lblAlgn val="ctr"/>
        <c:lblOffset val="100"/>
        <c:noMultiLvlLbl val="0"/>
      </c:catAx>
      <c:valAx>
        <c:axId val="-1088536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22307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DAA95-554D-8C4D-A851-53C6A14FE8F7}" type="datetimeFigureOut">
              <a:rPr lang="en-US" smtClean="0"/>
              <a:t>7/24/18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4F24D-1DEB-FC44-9F99-FBB62ED1A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76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F579D-D201-A543-8490-797C20FEFD5E}" type="datetimeFigureOut">
              <a:rPr lang="en-US" smtClean="0"/>
              <a:t>7/24/18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738EC-882C-2744-B4D0-51B76ECF2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02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galvanizeopensource.github.io</a:t>
            </a:r>
            <a:r>
              <a:rPr lang="en-US" dirty="0" smtClean="0"/>
              <a:t>/stats-</a:t>
            </a:r>
            <a:r>
              <a:rPr lang="en-US" dirty="0" err="1" smtClean="0"/>
              <a:t>shortcourse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13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expect 5/6</a:t>
            </a:r>
          </a:p>
          <a:p>
            <a:r>
              <a:rPr lang="en-US" dirty="0" smtClean="0"/>
              <a:t>P(odd) + P(&gt;3) </a:t>
            </a:r>
            <a:r>
              <a:rPr lang="mr-IN" dirty="0" smtClean="0"/>
              <a:t>–</a:t>
            </a:r>
            <a:r>
              <a:rPr lang="en-US" dirty="0" smtClean="0"/>
              <a:t> P(odd and &gt;3)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65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3/6 * 1/3 = 3/9</a:t>
            </a:r>
          </a:p>
          <a:p>
            <a:endParaRPr lang="en-US" dirty="0" smtClean="0"/>
          </a:p>
          <a:p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(A|B)=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(A∩B)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342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pictures.abebooks.com</a:t>
            </a:r>
            <a:r>
              <a:rPr lang="en-US" dirty="0" smtClean="0"/>
              <a:t>/</a:t>
            </a:r>
            <a:r>
              <a:rPr lang="en-US" dirty="0" err="1" smtClean="0"/>
              <a:t>isbn</a:t>
            </a:r>
            <a:r>
              <a:rPr lang="en-US" dirty="0" smtClean="0"/>
              <a:t>/9780956372840-us.jpg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www.mathisintheair.org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-content/uploads/2016/02/</a:t>
            </a:r>
            <a:r>
              <a:rPr lang="en-US" dirty="0" err="1" smtClean="0"/>
              <a:t>bayes.gif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93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43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P(A and B) = P(A) * P(B|A)</a:t>
            </a:r>
          </a:p>
          <a:p>
            <a:endParaRPr lang="en-US" dirty="0" smtClean="0"/>
          </a:p>
          <a:p>
            <a:r>
              <a:rPr lang="en-US" dirty="0" smtClean="0"/>
              <a:t>P(A</a:t>
            </a:r>
            <a:r>
              <a:rPr lang="en-US" baseline="0" dirty="0" smtClean="0"/>
              <a:t> and B) = P(B and A)</a:t>
            </a:r>
          </a:p>
          <a:p>
            <a:endParaRPr lang="en-US" baseline="0" dirty="0" smtClean="0"/>
          </a:p>
          <a:p>
            <a:r>
              <a:rPr lang="en-US" baseline="0" dirty="0" smtClean="0"/>
              <a:t>P(A)*P(B|A) = P(B)*P(A|B)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divide both sides by P(B|A):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P(A) = </a:t>
            </a:r>
            <a:r>
              <a:rPr lang="en-US" baseline="0" dirty="0" smtClean="0"/>
              <a:t>P(B)*P(A|B)  </a:t>
            </a:r>
            <a:r>
              <a:rPr lang="en-US" dirty="0" smtClean="0"/>
              <a:t>/  P(B|A)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75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smtClean="0"/>
              <a:t>expect: 1/3</a:t>
            </a:r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A: greater than three</a:t>
            </a:r>
          </a:p>
          <a:p>
            <a:pPr marL="0" indent="0">
              <a:buNone/>
            </a:pPr>
            <a:r>
              <a:rPr lang="en-US" sz="1200" dirty="0" smtClean="0"/>
              <a:t>B: being odd</a:t>
            </a:r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P(being odd) * P(greater than three give</a:t>
            </a:r>
            <a:r>
              <a:rPr lang="en-US" sz="1200" baseline="0" dirty="0" smtClean="0"/>
              <a:t>n odd) / P(greater than three) = ½ * 1/3    / 1/3 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50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461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P(HIV|+test)</a:t>
            </a:r>
            <a:r>
              <a:rPr lang="en-US" baseline="0" dirty="0" smtClean="0"/>
              <a:t> = P(+</a:t>
            </a:r>
            <a:r>
              <a:rPr lang="en-US" baseline="0" dirty="0" err="1" smtClean="0"/>
              <a:t>test|HIV</a:t>
            </a:r>
            <a:r>
              <a:rPr lang="en-US" baseline="0" dirty="0" smtClean="0"/>
              <a:t>) P(HIV) / P(+test)</a:t>
            </a:r>
          </a:p>
          <a:p>
            <a:endParaRPr lang="en-US" baseline="0" dirty="0" smtClean="0"/>
          </a:p>
          <a:p>
            <a:r>
              <a:rPr lang="en-US" baseline="0" dirty="0" smtClean="0"/>
              <a:t>P(+</a:t>
            </a:r>
            <a:r>
              <a:rPr lang="en-US" baseline="0" dirty="0" err="1" smtClean="0"/>
              <a:t>test|HIV</a:t>
            </a:r>
            <a:r>
              <a:rPr lang="en-US" baseline="0" dirty="0" smtClean="0"/>
              <a:t>+) = .98</a:t>
            </a:r>
          </a:p>
          <a:p>
            <a:r>
              <a:rPr lang="en-US" baseline="0" dirty="0" smtClean="0"/>
              <a:t>P(HIV) = .005</a:t>
            </a:r>
          </a:p>
          <a:p>
            <a:r>
              <a:rPr lang="en-US" baseline="0" dirty="0" smtClean="0"/>
              <a:t>P(+test) = P(HIV+ and +test) + P(HIV- </a:t>
            </a:r>
            <a:r>
              <a:rPr lang="en-US" baseline="0" dirty="0" smtClean="0"/>
              <a:t>and +test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	= P(HIV-)P(+</a:t>
            </a:r>
            <a:r>
              <a:rPr lang="en-US" baseline="0" dirty="0" err="1" smtClean="0"/>
              <a:t>test|HIV</a:t>
            </a:r>
            <a:r>
              <a:rPr lang="en-US" baseline="0" dirty="0" smtClean="0"/>
              <a:t>-) + </a:t>
            </a:r>
            <a:r>
              <a:rPr lang="en-US" baseline="0" dirty="0" smtClean="0"/>
              <a:t>P(HIV+)P(+</a:t>
            </a:r>
            <a:r>
              <a:rPr lang="en-US" baseline="0" dirty="0" err="1" smtClean="0"/>
              <a:t>test|HIV</a:t>
            </a:r>
            <a:r>
              <a:rPr lang="en-US" baseline="0" dirty="0" smtClean="0"/>
              <a:t>+) </a:t>
            </a:r>
          </a:p>
          <a:p>
            <a:r>
              <a:rPr lang="en-US" baseline="0" dirty="0" smtClean="0"/>
              <a:t>	 =(.995)(.03) + (.005)(.98) = </a:t>
            </a:r>
            <a:r>
              <a:rPr lang="nb-N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0.03475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P(HIV|+test)</a:t>
            </a:r>
            <a:r>
              <a:rPr lang="en-US" baseline="0" dirty="0" smtClean="0"/>
              <a:t>  = (.98)(.005)/(</a:t>
            </a:r>
            <a:r>
              <a:rPr lang="nb-N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0.03475</a:t>
            </a:r>
            <a:r>
              <a:rPr lang="is-I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 0.14100719424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16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positive = TP + FP = </a:t>
            </a:r>
            <a:r>
              <a:rPr lang="is-IS" sz="1200" dirty="0" smtClean="0">
                <a:latin typeface="Courier New" charset="0"/>
                <a:ea typeface="Courier New" charset="0"/>
                <a:cs typeface="Courier New" charset="0"/>
              </a:rPr>
              <a:t>1,225,000 + 7,462,500  = 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8,687,500</a:t>
            </a:r>
          </a:p>
          <a:p>
            <a:endParaRPr lang="fi-FI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is-IS" sz="1200" dirty="0" smtClean="0">
                <a:latin typeface="Courier New" charset="0"/>
                <a:ea typeface="Courier New" charset="0"/>
                <a:cs typeface="Courier New" charset="0"/>
              </a:rPr>
              <a:t>7,462,500  / 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8,687,500 = .86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5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www.dcrossantiques.com</a:t>
            </a:r>
            <a:r>
              <a:rPr lang="en-US" dirty="0" smtClean="0"/>
              <a:t>/locks/</a:t>
            </a:r>
            <a:r>
              <a:rPr lang="en-US" dirty="0" err="1" smtClean="0"/>
              <a:t>ADDmillerPERMUTAIONlock.jpg</a:t>
            </a:r>
            <a:endParaRPr lang="en-US" dirty="0" smtClean="0"/>
          </a:p>
          <a:p>
            <a:r>
              <a:rPr lang="en-US" dirty="0" smtClean="0"/>
              <a:t>https://i2.wp.com/</a:t>
            </a:r>
            <a:r>
              <a:rPr lang="en-US" dirty="0" err="1" smtClean="0"/>
              <a:t>roomescapeartist.com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-content/uploads/2017/12/</a:t>
            </a:r>
            <a:r>
              <a:rPr lang="en-US" dirty="0" err="1" smtClean="0"/>
              <a:t>Philosoraptor-Combination-Locks.jpg?ssl</a:t>
            </a:r>
            <a:r>
              <a:rPr lang="en-US" dirty="0" smtClean="0"/>
              <a:t>=1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88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</a:t>
            </a:r>
            <a:r>
              <a:rPr lang="en-US" dirty="0" err="1" smtClean="0"/>
              <a:t>sr</a:t>
            </a:r>
            <a:r>
              <a:rPr lang="en-US" dirty="0" smtClean="0"/>
              <a:t> and </a:t>
            </a:r>
            <a:r>
              <a:rPr lang="en-US" dirty="0" err="1" smtClean="0"/>
              <a:t>rt</a:t>
            </a:r>
            <a:r>
              <a:rPr lang="en-US" dirty="0" smtClean="0"/>
              <a:t> handed) = P(</a:t>
            </a:r>
            <a:r>
              <a:rPr lang="en-US" dirty="0" err="1" smtClean="0"/>
              <a:t>sr</a:t>
            </a:r>
            <a:r>
              <a:rPr lang="en-US" dirty="0" smtClean="0"/>
              <a:t>)*</a:t>
            </a:r>
            <a:r>
              <a:rPr lang="en-US" baseline="0" dirty="0" smtClean="0"/>
              <a:t> P(</a:t>
            </a:r>
            <a:r>
              <a:rPr lang="en-US" baseline="0" dirty="0" err="1" smtClean="0"/>
              <a:t>rt|sr</a:t>
            </a:r>
            <a:r>
              <a:rPr lang="en-US" baseline="0" dirty="0" smtClean="0"/>
              <a:t>) = (.3)*(.12) = .036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31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</a:t>
            </a:r>
            <a:r>
              <a:rPr lang="en-US" dirty="0" err="1" smtClean="0"/>
              <a:t>soph|lft</a:t>
            </a:r>
            <a:r>
              <a:rPr lang="en-US" dirty="0" smtClean="0"/>
              <a:t>)</a:t>
            </a:r>
            <a:r>
              <a:rPr lang="en-US" baseline="0" dirty="0" smtClean="0"/>
              <a:t> = P(</a:t>
            </a:r>
            <a:r>
              <a:rPr lang="en-US" baseline="0" dirty="0" err="1" smtClean="0"/>
              <a:t>soph</a:t>
            </a:r>
            <a:r>
              <a:rPr lang="en-US" baseline="0" dirty="0" smtClean="0"/>
              <a:t>)P(</a:t>
            </a:r>
            <a:r>
              <a:rPr lang="en-US" baseline="0" dirty="0" err="1" smtClean="0"/>
              <a:t>lft|soph</a:t>
            </a:r>
            <a:r>
              <a:rPr lang="en-US" baseline="0" dirty="0" smtClean="0"/>
              <a:t>) / P(</a:t>
            </a:r>
            <a:r>
              <a:rPr lang="en-US" baseline="0" dirty="0" err="1" smtClean="0"/>
              <a:t>lft</a:t>
            </a:r>
            <a:r>
              <a:rPr lang="en-US" baseline="0" dirty="0" smtClean="0"/>
              <a:t>) = (.25)*(.15) / (.2*.1)+(.25*.15)+(.25*.08)+(.3*.12) = (.25)*(.15) /  .1135 = 33%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</a:t>
            </a:r>
            <a:r>
              <a:rPr lang="en-US" dirty="0" err="1" smtClean="0"/>
              <a:t>fair|heads</a:t>
            </a:r>
            <a:r>
              <a:rPr lang="en-US" dirty="0" smtClean="0"/>
              <a:t>) = P(fair)P(</a:t>
            </a:r>
            <a:r>
              <a:rPr lang="en-US" dirty="0" err="1" smtClean="0"/>
              <a:t>heads|fair</a:t>
            </a:r>
            <a:r>
              <a:rPr lang="en-US" dirty="0" smtClean="0"/>
              <a:t>)</a:t>
            </a:r>
            <a:r>
              <a:rPr lang="en-US" baseline="0" dirty="0" smtClean="0"/>
              <a:t> / P(heads) = </a:t>
            </a:r>
            <a:r>
              <a:rPr lang="en-US" dirty="0" smtClean="0"/>
              <a:t>.5*.5 / (.5*.5)+(.5*.8) = .38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64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qph.fs.quoracdn.net</a:t>
            </a:r>
            <a:r>
              <a:rPr lang="en-US" dirty="0" smtClean="0"/>
              <a:t>/main-qimg-ed318384ec2e55ed3f6b834dd6025ba4-c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03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15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1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Independent, then P(A and B) = P(A)*P(B)</a:t>
            </a:r>
          </a:p>
          <a:p>
            <a:r>
              <a:rPr lang="en-US" dirty="0" smtClean="0"/>
              <a:t>Exclusive, then P(A or B) = P(A)</a:t>
            </a:r>
            <a:r>
              <a:rPr lang="en-US" baseline="0" dirty="0" smtClean="0"/>
              <a:t> + P(B)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5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6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Independent, then P(A and B) = P(A)*P(B)</a:t>
            </a:r>
          </a:p>
          <a:p>
            <a:r>
              <a:rPr lang="en-US" dirty="0" smtClean="0"/>
              <a:t>Exclusive, then P(A or B) = P(A)</a:t>
            </a:r>
            <a:r>
              <a:rPr lang="en-US" baseline="0" dirty="0" smtClean="0"/>
              <a:t> + P(B)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33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Independent, then P(A and B) = P(A)*P(B)</a:t>
            </a:r>
          </a:p>
          <a:p>
            <a:r>
              <a:rPr lang="en-US" dirty="0" smtClean="0"/>
              <a:t>Exclusive, then P(A or B) = P(A)</a:t>
            </a:r>
            <a:r>
              <a:rPr lang="en-US" baseline="0" dirty="0" smtClean="0"/>
              <a:t> + P(B)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6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expect 5/6</a:t>
            </a:r>
          </a:p>
          <a:p>
            <a:r>
              <a:rPr lang="en-US" dirty="0" smtClean="0"/>
              <a:t>P(odd) + P(&gt;3) </a:t>
            </a:r>
            <a:r>
              <a:rPr lang="mr-IN" dirty="0" smtClean="0"/>
              <a:t>–</a:t>
            </a:r>
            <a:r>
              <a:rPr lang="en-US" dirty="0" smtClean="0"/>
              <a:t> P(odd and &gt;3)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70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expect 5/6</a:t>
            </a:r>
          </a:p>
          <a:p>
            <a:r>
              <a:rPr lang="en-US" dirty="0" smtClean="0"/>
              <a:t>P(odd) + P(&gt;3) </a:t>
            </a:r>
            <a:r>
              <a:rPr lang="mr-IN" dirty="0" smtClean="0"/>
              <a:t>–</a:t>
            </a:r>
            <a:r>
              <a:rPr lang="en-US" dirty="0" smtClean="0"/>
              <a:t> P(odd and &gt;3)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35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7/24/18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7/24/18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7/24/18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7/24/18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7/24/18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7/24/18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084E8-DE91-E945-9E37-F2F9F2A02D0F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720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9" Type="http://schemas.openxmlformats.org/officeDocument/2006/relationships/image" Target="../media/image10.tiff"/><Relationship Id="rId10" Type="http://schemas.openxmlformats.org/officeDocument/2006/relationships/image" Target="../media/image11.tiff"/><Relationship Id="rId11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9" Type="http://schemas.openxmlformats.org/officeDocument/2006/relationships/image" Target="../media/image10.tiff"/><Relationship Id="rId10" Type="http://schemas.openxmlformats.org/officeDocument/2006/relationships/image" Target="../media/image11.tiff"/><Relationship Id="rId11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9" Type="http://schemas.openxmlformats.org/officeDocument/2006/relationships/image" Target="../media/image10.tiff"/><Relationship Id="rId10" Type="http://schemas.openxmlformats.org/officeDocument/2006/relationships/image" Target="../media/image11.tiff"/><Relationship Id="rId11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9" Type="http://schemas.openxmlformats.org/officeDocument/2006/relationships/image" Target="../media/image10.tiff"/><Relationship Id="rId10" Type="http://schemas.openxmlformats.org/officeDocument/2006/relationships/image" Target="../media/image11.tiff"/><Relationship Id="rId11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9" Type="http://schemas.openxmlformats.org/officeDocument/2006/relationships/image" Target="../media/image11.tiff"/><Relationship Id="rId10" Type="http://schemas.openxmlformats.org/officeDocument/2006/relationships/image" Target="../media/image12.tiff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microsoft.com/office/2007/relationships/hdphoto" Target="../media/hdphoto2.wd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PROBABILITY AND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2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i="1" dirty="0"/>
                  <a:t> If A and B are mutually exclusive</a:t>
                </a:r>
                <a:r>
                  <a:rPr lang="en-US" sz="2200" i="1" dirty="0" smtClean="0"/>
                  <a:t>,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  <a:ea typeface="Andale Mono" charset="0"/>
                        <a:cs typeface="Andale Mono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  <a:ea typeface="Andale Mono" charset="0"/>
                            <a:cs typeface="Andale Mono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𝐴</m:t>
                        </m:r>
                        <m:r>
                          <a:rPr lang="en-US" sz="2200" i="1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 </m:t>
                        </m:r>
                        <m:r>
                          <a:rPr lang="en-US" sz="2200" i="1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𝑜𝑟</m:t>
                        </m:r>
                        <m:r>
                          <a:rPr lang="en-US" sz="2200" i="1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 </m:t>
                        </m:r>
                        <m:r>
                          <a:rPr lang="en-US" sz="2200" i="1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𝐵</m:t>
                        </m:r>
                      </m:e>
                    </m:d>
                    <m:r>
                      <a:rPr lang="en-US" sz="2200" i="1">
                        <a:latin typeface="Cambria Math" charset="0"/>
                        <a:ea typeface="Andale Mono" charset="0"/>
                        <a:cs typeface="Andale Mono" charset="0"/>
                      </a:rPr>
                      <m:t>=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P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(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A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) + 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P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(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B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)</m:t>
                    </m:r>
                  </m:oMath>
                </a14:m>
                <a:endParaRPr lang="en-US" sz="2200" i="1" dirty="0">
                  <a:latin typeface="Andale Mono" charset="0"/>
                  <a:ea typeface="Andale Mono" charset="0"/>
                  <a:cs typeface="Andale Mono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The probability of getting sushi for dinner is 20% and the probability of getting </a:t>
                </a:r>
                <a:r>
                  <a:rPr lang="en-US" dirty="0"/>
                  <a:t>T</a:t>
                </a:r>
                <a:r>
                  <a:rPr lang="en-US" dirty="0" smtClean="0"/>
                  <a:t>hai for dinner is 30%.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What is the probability of getting sushi or Thai?</a:t>
                </a:r>
                <a:endParaRPr lang="en-US" b="0" dirty="0" smtClean="0"/>
              </a:p>
            </p:txBody>
          </p:sp>
        </mc:Choice>
        <mc:Fallback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4342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MUTUAL EXCLUSIVITY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9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523" y="1332279"/>
            <a:ext cx="10515600" cy="1325563"/>
          </a:xfrm>
        </p:spPr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2400318"/>
              </p:ext>
            </p:extLst>
          </p:nvPr>
        </p:nvGraphicFramePr>
        <p:xfrm>
          <a:off x="6096000" y="907379"/>
          <a:ext cx="5492260" cy="5493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226"/>
                <a:gridCol w="549226"/>
                <a:gridCol w="549226"/>
                <a:gridCol w="549226"/>
                <a:gridCol w="549226"/>
                <a:gridCol w="549226"/>
                <a:gridCol w="549226"/>
                <a:gridCol w="549226"/>
                <a:gridCol w="549226"/>
                <a:gridCol w="549226"/>
              </a:tblGrid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MUTUAL EXCLUSIVITY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42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Independence vs Mutual Exclusivity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04446" y="1845078"/>
          <a:ext cx="11482754" cy="45557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0"/>
                <a:gridCol w="5996354"/>
              </a:tblGrid>
              <a:tr h="2277861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Independent and Mutually Exclusive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mr-IN" dirty="0" smtClean="0"/>
                        <a:t/>
                      </a:r>
                      <a:br>
                        <a:rPr lang="mr-IN" dirty="0" smtClean="0"/>
                      </a:br>
                      <a:r>
                        <a:rPr lang="mr-IN" dirty="0" smtClean="0"/>
                        <a:t/>
                      </a:r>
                      <a:br>
                        <a:rPr lang="mr-IN" dirty="0" smtClean="0"/>
                      </a:br>
                      <a:endParaRPr lang="en-US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Independent but not Mutually</a:t>
                      </a:r>
                      <a:r>
                        <a:rPr lang="en-US" sz="2400" b="1" baseline="0" dirty="0" smtClean="0"/>
                        <a:t> Exclusive</a:t>
                      </a:r>
                    </a:p>
                    <a:p>
                      <a:endParaRPr lang="en-US" sz="18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77861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Not Independent</a:t>
                      </a:r>
                      <a:r>
                        <a:rPr lang="en-US" sz="2400" b="1" baseline="0" dirty="0" smtClean="0"/>
                        <a:t> but Mutually Exclusive</a:t>
                      </a:r>
                    </a:p>
                    <a:p>
                      <a:endParaRPr lang="en-US" sz="18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Neither</a:t>
                      </a:r>
                      <a:r>
                        <a:rPr lang="en-US" sz="2400" b="1" baseline="0" dirty="0" smtClean="0"/>
                        <a:t> Independent nor Mutually Exclusive</a:t>
                      </a:r>
                    </a:p>
                    <a:p>
                      <a:endParaRPr lang="en-US" sz="18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69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0552"/>
          </a:xfrm>
        </p:spPr>
        <p:txBody>
          <a:bodyPr/>
          <a:lstStyle/>
          <a:p>
            <a:r>
              <a:rPr lang="en-US" smtClean="0"/>
              <a:t>THE </a:t>
            </a:r>
            <a:br>
              <a:rPr lang="en-US" smtClean="0"/>
            </a:br>
            <a:r>
              <a:rPr lang="en-US" smtClean="0"/>
              <a:t>SYSTEM </a:t>
            </a:r>
            <a:br>
              <a:rPr lang="en-US" smtClean="0"/>
            </a:br>
            <a:r>
              <a:rPr lang="en-US" smtClean="0"/>
              <a:t>BREAKS </a:t>
            </a:r>
            <a:br>
              <a:rPr lang="en-US" smtClean="0"/>
            </a:br>
            <a:r>
              <a:rPr lang="en-US" smtClean="0"/>
              <a:t>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05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they </a:t>
            </a:r>
            <a:r>
              <a:rPr lang="en-US" smtClean="0"/>
              <a:t>aren't </a:t>
            </a:r>
            <a:r>
              <a:rPr lang="en-US" smtClean="0"/>
              <a:t>MUTUALLY EXCLUSIVE?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22421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0" dirty="0" smtClean="0"/>
                  <a:t>I roll a single die. What is the probability of it being odd or greater than three?</a:t>
                </a:r>
              </a:p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𝑜𝑟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        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𝑜𝑑𝑑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𝑜𝑟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&gt;3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=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𝑜𝑑𝑑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&gt;3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 smtClean="0"/>
                  <a:t>	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       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b="0" dirty="0" smtClean="0"/>
                  <a:t> </a:t>
                </a:r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22421"/>
              </a:xfrm>
              <a:blipFill rotWithShape="0"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6776436" y="3024554"/>
            <a:ext cx="4786513" cy="3098916"/>
            <a:chOff x="3604845" y="2562592"/>
            <a:chExt cx="4786513" cy="309891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09" b="94086" l="1416" r="9806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76038" y="2562592"/>
              <a:ext cx="4015320" cy="309891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4999"/>
            <a:stretch/>
          </p:blipFill>
          <p:spPr>
            <a:xfrm>
              <a:off x="7384513" y="3314608"/>
              <a:ext cx="628312" cy="79744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76129" y="3713329"/>
              <a:ext cx="610725" cy="79744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35913" y="4173374"/>
              <a:ext cx="612238" cy="7994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14832" y="4175348"/>
              <a:ext cx="610726" cy="79744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12515" y="3391421"/>
              <a:ext cx="629517" cy="79744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04845" y="4112050"/>
              <a:ext cx="612238" cy="799416"/>
            </a:xfrm>
            <a:prstGeom prst="rect">
              <a:avLst/>
            </a:prstGeom>
          </p:spPr>
        </p:pic>
      </p:grpSp>
      <p:sp>
        <p:nvSpPr>
          <p:cNvPr id="23" name="Content Placeholder 4"/>
          <p:cNvSpPr txBox="1">
            <a:spLocks/>
          </p:cNvSpPr>
          <p:nvPr/>
        </p:nvSpPr>
        <p:spPr>
          <a:xfrm>
            <a:off x="8207504" y="3410541"/>
            <a:ext cx="1140469" cy="40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odd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Content Placeholder 4"/>
          <p:cNvSpPr txBox="1">
            <a:spLocks/>
          </p:cNvSpPr>
          <p:nvPr/>
        </p:nvSpPr>
        <p:spPr>
          <a:xfrm>
            <a:off x="9756680" y="3437668"/>
            <a:ext cx="1140469" cy="40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&gt; 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26800" y="5035044"/>
            <a:ext cx="29949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(WRONG)</a:t>
            </a:r>
            <a:endParaRPr lang="en-US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3915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they </a:t>
            </a:r>
            <a:r>
              <a:rPr lang="en-US" smtClean="0"/>
              <a:t>aren't </a:t>
            </a:r>
            <a:r>
              <a:rPr lang="en-US" smtClean="0"/>
              <a:t>MUTUALLY EXCLUSIVE?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22421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0" dirty="0" smtClean="0"/>
                  <a:t>I roll a single die. What is the probability of it being odd or greater than three?</a:t>
                </a:r>
              </a:p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𝑜𝑟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        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P</m:t>
                      </m:r>
                      <m:r>
                        <a:rPr lang="en-US" b="0" i="0" smtClean="0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A</m:t>
                      </m:r>
                      <m: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and</m:t>
                      </m:r>
                      <m: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B</m:t>
                      </m:r>
                      <m:r>
                        <a:rPr lang="en-US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𝑜𝑑𝑑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𝑜𝑟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&gt;3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 =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𝑜𝑑𝑑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&gt;3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𝑜𝑑𝑑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𝑎𝑛𝑑</m:t>
                    </m:r>
                    <m:r>
                      <a:rPr lang="en-US" b="0" i="1" smtClean="0">
                        <a:latin typeface="Cambria Math" charset="0"/>
                      </a:rPr>
                      <m:t>&gt;3)</m:t>
                    </m:r>
                  </m:oMath>
                </a14:m>
                <a:r>
                  <a:rPr lang="en-US" b="0" dirty="0" smtClean="0"/>
                  <a:t> </a:t>
                </a:r>
              </a:p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 smtClean="0"/>
                  <a:t>	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       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6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 smtClean="0"/>
                  <a:t> </a:t>
                </a:r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22421"/>
              </a:xfrm>
              <a:blipFill rotWithShape="0"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6776436" y="3024554"/>
            <a:ext cx="4786513" cy="3098916"/>
            <a:chOff x="3604845" y="2562592"/>
            <a:chExt cx="4786513" cy="309891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09" b="94086" l="1416" r="9806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76038" y="2562592"/>
              <a:ext cx="4015320" cy="309891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4999"/>
            <a:stretch/>
          </p:blipFill>
          <p:spPr>
            <a:xfrm>
              <a:off x="7384513" y="3314608"/>
              <a:ext cx="628312" cy="79744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76129" y="3713329"/>
              <a:ext cx="610725" cy="79744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35913" y="4173374"/>
              <a:ext cx="612238" cy="7994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14832" y="4175348"/>
              <a:ext cx="610726" cy="79744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12515" y="3391421"/>
              <a:ext cx="629517" cy="79744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04845" y="4112050"/>
              <a:ext cx="612238" cy="799416"/>
            </a:xfrm>
            <a:prstGeom prst="rect">
              <a:avLst/>
            </a:prstGeom>
          </p:spPr>
        </p:pic>
      </p:grpSp>
      <p:sp>
        <p:nvSpPr>
          <p:cNvPr id="23" name="Content Placeholder 4"/>
          <p:cNvSpPr txBox="1">
            <a:spLocks/>
          </p:cNvSpPr>
          <p:nvPr/>
        </p:nvSpPr>
        <p:spPr>
          <a:xfrm>
            <a:off x="8207504" y="3410541"/>
            <a:ext cx="1140469" cy="40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odd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Content Placeholder 4"/>
          <p:cNvSpPr txBox="1">
            <a:spLocks/>
          </p:cNvSpPr>
          <p:nvPr/>
        </p:nvSpPr>
        <p:spPr>
          <a:xfrm>
            <a:off x="9756680" y="3437668"/>
            <a:ext cx="1140469" cy="40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&gt; 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18903" y="4973087"/>
            <a:ext cx="24128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rgbClr val="92D05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(RIGHT)</a:t>
            </a:r>
            <a:endParaRPr lang="en-US" sz="5400" b="1" cap="none" spc="0" dirty="0">
              <a:ln w="22225">
                <a:solidFill>
                  <a:srgbClr val="92D05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5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 draw a card from a regular deck of playing cards. What is the probability that the card is a diamond or a face card?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they aren't </a:t>
            </a:r>
            <a:r>
              <a:rPr lang="en-US" dirty="0" smtClean="0"/>
              <a:t>INDEPENDENT?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22421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0" dirty="0" smtClean="0"/>
                  <a:t>I roll a single die. What is the probability of it being odd and greater than three?</a:t>
                </a:r>
              </a:p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        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𝑜𝑑𝑑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&gt;3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=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𝑜𝑑𝑑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&gt;3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 smtClean="0"/>
                  <a:t>	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       </m:t>
                    </m:r>
                    <m:r>
                      <a:rPr lang="en-US" b="0" i="1" smtClean="0">
                        <a:latin typeface="Cambria Math" charset="0"/>
                      </a:rPr>
                      <m:t>    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b="0" dirty="0" smtClean="0"/>
                  <a:t> </a:t>
                </a:r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22421"/>
              </a:xfrm>
              <a:blipFill rotWithShape="0"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6776436" y="3024554"/>
            <a:ext cx="4786513" cy="3098916"/>
            <a:chOff x="3604845" y="2562592"/>
            <a:chExt cx="4786513" cy="309891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09" b="94086" l="1416" r="9806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76038" y="2562592"/>
              <a:ext cx="4015320" cy="309891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4999"/>
            <a:stretch/>
          </p:blipFill>
          <p:spPr>
            <a:xfrm>
              <a:off x="7384513" y="3314608"/>
              <a:ext cx="628312" cy="79744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76129" y="3713329"/>
              <a:ext cx="610725" cy="79744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35913" y="4173374"/>
              <a:ext cx="612238" cy="7994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14832" y="4175348"/>
              <a:ext cx="610726" cy="79744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12515" y="3391421"/>
              <a:ext cx="629517" cy="79744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04845" y="4112050"/>
              <a:ext cx="612238" cy="799416"/>
            </a:xfrm>
            <a:prstGeom prst="rect">
              <a:avLst/>
            </a:prstGeom>
          </p:spPr>
        </p:pic>
      </p:grpSp>
      <p:sp>
        <p:nvSpPr>
          <p:cNvPr id="23" name="Content Placeholder 4"/>
          <p:cNvSpPr txBox="1">
            <a:spLocks/>
          </p:cNvSpPr>
          <p:nvPr/>
        </p:nvSpPr>
        <p:spPr>
          <a:xfrm>
            <a:off x="8207504" y="3410541"/>
            <a:ext cx="1140469" cy="40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odd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Content Placeholder 4"/>
          <p:cNvSpPr txBox="1">
            <a:spLocks/>
          </p:cNvSpPr>
          <p:nvPr/>
        </p:nvSpPr>
        <p:spPr>
          <a:xfrm>
            <a:off x="9756680" y="3437668"/>
            <a:ext cx="1140469" cy="40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&gt; 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6800" y="5035044"/>
            <a:ext cx="29949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(WRONG)</a:t>
            </a:r>
            <a:endParaRPr lang="en-US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4432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they aren't </a:t>
            </a:r>
            <a:r>
              <a:rPr lang="en-US" dirty="0" smtClean="0"/>
              <a:t>INDEPENDENT?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22421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0" dirty="0" smtClean="0"/>
                  <a:t>I roll a single die. What is the probability of it being odd and greater than three?</a:t>
                </a:r>
              </a:p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        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𝑜𝑑𝑑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&gt;3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=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𝑜𝑑𝑑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&gt;3|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𝑜𝑑𝑑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 smtClean="0"/>
                  <a:t>	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       </m:t>
                    </m:r>
                    <m:r>
                      <a:rPr lang="en-US" b="0" i="1" smtClean="0">
                        <a:latin typeface="Cambria Math" charset="0"/>
                      </a:rPr>
                      <m:t>    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 smtClean="0"/>
                  <a:t> </a:t>
                </a:r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22421"/>
              </a:xfrm>
              <a:blipFill rotWithShape="0"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6776436" y="3024554"/>
            <a:ext cx="4786513" cy="3098916"/>
            <a:chOff x="3604845" y="2562592"/>
            <a:chExt cx="4786513" cy="309891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09" b="94086" l="1416" r="9806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76038" y="2562592"/>
              <a:ext cx="4015320" cy="309891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4999"/>
            <a:stretch/>
          </p:blipFill>
          <p:spPr>
            <a:xfrm>
              <a:off x="7384513" y="3314608"/>
              <a:ext cx="628312" cy="79744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76129" y="3713329"/>
              <a:ext cx="610725" cy="79744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35913" y="4173374"/>
              <a:ext cx="612238" cy="7994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14832" y="4175348"/>
              <a:ext cx="610726" cy="79744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12515" y="3391421"/>
              <a:ext cx="629517" cy="79744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04845" y="4112050"/>
              <a:ext cx="612238" cy="799416"/>
            </a:xfrm>
            <a:prstGeom prst="rect">
              <a:avLst/>
            </a:prstGeom>
          </p:spPr>
        </p:pic>
      </p:grpSp>
      <p:sp>
        <p:nvSpPr>
          <p:cNvPr id="23" name="Content Placeholder 4"/>
          <p:cNvSpPr txBox="1">
            <a:spLocks/>
          </p:cNvSpPr>
          <p:nvPr/>
        </p:nvSpPr>
        <p:spPr>
          <a:xfrm>
            <a:off x="8207504" y="3410541"/>
            <a:ext cx="1140469" cy="40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odd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Content Placeholder 4"/>
          <p:cNvSpPr txBox="1">
            <a:spLocks/>
          </p:cNvSpPr>
          <p:nvPr/>
        </p:nvSpPr>
        <p:spPr>
          <a:xfrm>
            <a:off x="9756680" y="3437668"/>
            <a:ext cx="1140469" cy="40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&gt; 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18903" y="4973087"/>
            <a:ext cx="24128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rgbClr val="92D05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(RIGHT)</a:t>
            </a:r>
            <a:endParaRPr lang="en-US" sz="5400" b="1" cap="none" spc="0" dirty="0">
              <a:ln w="22225">
                <a:solidFill>
                  <a:srgbClr val="92D05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1565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EXAMPLE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20" name="Content Placeholder 4"/>
          <p:cNvSpPr>
            <a:spLocks noGrp="1"/>
          </p:cNvSpPr>
          <p:nvPr>
            <p:ph idx="1"/>
          </p:nvPr>
        </p:nvSpPr>
        <p:spPr>
          <a:xfrm>
            <a:off x="8394574" y="2076675"/>
            <a:ext cx="1140469" cy="40793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mtClean="0">
                <a:solidFill>
                  <a:schemeClr val="bg1"/>
                </a:solidFill>
              </a:rPr>
              <a:t>odd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9943750" y="2103802"/>
            <a:ext cx="1140469" cy="40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&gt; 3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30627"/>
              </p:ext>
            </p:extLst>
          </p:nvPr>
        </p:nvGraphicFramePr>
        <p:xfrm>
          <a:off x="836809" y="1764062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 of School Pop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 Left-Handed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Freshman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Sophomore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Junior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12531" y="4724792"/>
            <a:ext cx="10966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If </a:t>
            </a:r>
            <a:r>
              <a:rPr lang="en-US" sz="3200" dirty="0" smtClean="0"/>
              <a:t>I choose a student at random, what is the probability that the student is a left-handed junior?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1293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29734" y="1854199"/>
            <a:ext cx="435186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Day 1  - Tuesday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Probability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Probability Distributions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6096000" y="1854199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50000"/>
                  </a:schemeClr>
                </a:solidFill>
              </a:rPr>
              <a:t>Day 2 - Thursday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Bayesian Inference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Statistics Concepts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Statistical Inference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Regression, Classification, Evaluation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</a:rPr>
              <a:t>Data Science Immersive</a:t>
            </a:r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57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21464"/>
            <a:ext cx="5989027" cy="1325563"/>
          </a:xfrm>
        </p:spPr>
        <p:txBody>
          <a:bodyPr/>
          <a:lstStyle/>
          <a:p>
            <a:pPr algn="ctr"/>
            <a:r>
              <a:rPr lang="en-US" dirty="0" smtClean="0"/>
              <a:t>BAYES RULE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028" y="676030"/>
            <a:ext cx="4579326" cy="574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5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3815957"/>
            <a:ext cx="109669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Before: If I choose a student at random, what is the probability that the student is a left-handed junior?</a:t>
            </a:r>
          </a:p>
          <a:p>
            <a:endParaRPr lang="en-US" sz="3200" dirty="0"/>
          </a:p>
          <a:p>
            <a:r>
              <a:rPr lang="en-US" sz="3200" dirty="0" smtClean="0"/>
              <a:t>Now</a:t>
            </a:r>
            <a:r>
              <a:rPr lang="en-US" sz="3200" dirty="0"/>
              <a:t>: If I choose a student at </a:t>
            </a:r>
            <a:r>
              <a:rPr lang="en-US" sz="3200" dirty="0" smtClean="0"/>
              <a:t>random and he is left handed, </a:t>
            </a:r>
            <a:r>
              <a:rPr lang="en-US" sz="3200" dirty="0"/>
              <a:t>what is the probability that the student is a </a:t>
            </a:r>
            <a:r>
              <a:rPr lang="en-US" sz="3200" dirty="0" smtClean="0"/>
              <a:t>junior</a:t>
            </a:r>
            <a:r>
              <a:rPr lang="en-US" sz="3200" dirty="0"/>
              <a:t>?</a:t>
            </a:r>
          </a:p>
          <a:p>
            <a:endParaRPr lang="en-US" sz="32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342559"/>
              </p:ext>
            </p:extLst>
          </p:nvPr>
        </p:nvGraphicFramePr>
        <p:xfrm>
          <a:off x="978877" y="1541016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 of School Pop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 Left-Handed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Freshman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Sophomore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Junior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7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Algebra: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048" y="196604"/>
            <a:ext cx="5431272" cy="174236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213338" y="2936631"/>
                <a:ext cx="10322170" cy="3339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charset="0"/>
                      </a:rPr>
                      <m:t>𝑃</m:t>
                    </m:r>
                    <m:r>
                      <a:rPr lang="en-US" sz="3200" i="1" dirty="0" smtClean="0">
                        <a:latin typeface="Cambria Math" charset="0"/>
                      </a:rPr>
                      <m:t>(</m:t>
                    </m:r>
                    <m:r>
                      <a:rPr lang="en-US" sz="3200" i="1" dirty="0" smtClean="0">
                        <a:latin typeface="Cambria Math" charset="0"/>
                      </a:rPr>
                      <m:t>𝐴</m:t>
                    </m:r>
                    <m:r>
                      <a:rPr lang="en-US" sz="3200" i="1" dirty="0" smtClean="0">
                        <a:latin typeface="Cambria Math" charset="0"/>
                      </a:rPr>
                      <m:t> </m:t>
                    </m:r>
                    <m:r>
                      <a:rPr lang="en-US" sz="3200" i="1" dirty="0" smtClean="0">
                        <a:latin typeface="Cambria Math" charset="0"/>
                      </a:rPr>
                      <m:t>𝑎𝑛𝑑</m:t>
                    </m:r>
                    <m:r>
                      <a:rPr lang="en-US" sz="3200" i="1" dirty="0" smtClean="0">
                        <a:latin typeface="Cambria Math" charset="0"/>
                      </a:rPr>
                      <m:t> </m:t>
                    </m:r>
                    <m:r>
                      <a:rPr lang="en-US" sz="3200" i="1" dirty="0" smtClean="0">
                        <a:latin typeface="Cambria Math" charset="0"/>
                      </a:rPr>
                      <m:t>𝐵</m:t>
                    </m:r>
                    <m:r>
                      <a:rPr lang="en-US" sz="3200" i="1" dirty="0" smtClean="0">
                        <a:latin typeface="Cambria Math" charset="0"/>
                      </a:rPr>
                      <m:t>) = </m:t>
                    </m:r>
                    <m:r>
                      <a:rPr lang="en-US" sz="3200" i="1" dirty="0" smtClean="0">
                        <a:latin typeface="Cambria Math" charset="0"/>
                      </a:rPr>
                      <m:t>𝑃</m:t>
                    </m:r>
                    <m:r>
                      <a:rPr lang="en-US" sz="3200" i="1" dirty="0" smtClean="0">
                        <a:latin typeface="Cambria Math" charset="0"/>
                      </a:rPr>
                      <m:t>(</m:t>
                    </m:r>
                    <m:r>
                      <a:rPr lang="en-US" sz="3200" i="1" dirty="0" smtClean="0">
                        <a:latin typeface="Cambria Math" charset="0"/>
                      </a:rPr>
                      <m:t>𝐵</m:t>
                    </m:r>
                    <m:r>
                      <a:rPr lang="en-US" sz="3200" i="1" dirty="0" smtClean="0">
                        <a:latin typeface="Cambria Math" charset="0"/>
                      </a:rPr>
                      <m:t> </m:t>
                    </m:r>
                    <m:r>
                      <a:rPr lang="en-US" sz="3200" i="1" dirty="0" smtClean="0">
                        <a:latin typeface="Cambria Math" charset="0"/>
                      </a:rPr>
                      <m:t>𝑎𝑛𝑑</m:t>
                    </m:r>
                    <m:r>
                      <a:rPr lang="en-US" sz="3200" i="1" dirty="0" smtClean="0">
                        <a:latin typeface="Cambria Math" charset="0"/>
                      </a:rPr>
                      <m:t> </m:t>
                    </m:r>
                    <m:r>
                      <a:rPr lang="en-US" sz="3200" i="1" dirty="0" smtClean="0">
                        <a:latin typeface="Cambria Math" charset="0"/>
                      </a:rPr>
                      <m:t>𝐴</m:t>
                    </m:r>
                    <m:r>
                      <a:rPr lang="en-US" sz="320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320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charset="0"/>
                      </a:rPr>
                      <m:t>𝑃</m:t>
                    </m:r>
                    <m:r>
                      <a:rPr lang="en-US" sz="3200" i="1" dirty="0" smtClean="0">
                        <a:latin typeface="Cambria Math" charset="0"/>
                      </a:rPr>
                      <m:t>(</m:t>
                    </m:r>
                    <m:r>
                      <a:rPr lang="en-US" sz="3200" i="1" dirty="0" smtClean="0">
                        <a:latin typeface="Cambria Math" charset="0"/>
                      </a:rPr>
                      <m:t>𝐴</m:t>
                    </m:r>
                    <m:r>
                      <a:rPr lang="en-US" sz="3200" i="1" dirty="0" smtClean="0">
                        <a:latin typeface="Cambria Math" charset="0"/>
                      </a:rPr>
                      <m:t>)∗</m:t>
                    </m:r>
                    <m:r>
                      <a:rPr lang="en-US" sz="3200" i="1" dirty="0" smtClean="0">
                        <a:latin typeface="Cambria Math" charset="0"/>
                      </a:rPr>
                      <m:t>𝑃</m:t>
                    </m:r>
                    <m:r>
                      <a:rPr lang="en-US" sz="3200" i="1" dirty="0" smtClean="0">
                        <a:latin typeface="Cambria Math" charset="0"/>
                      </a:rPr>
                      <m:t>(</m:t>
                    </m:r>
                    <m:r>
                      <a:rPr lang="en-US" sz="3200" i="1" dirty="0" smtClean="0">
                        <a:latin typeface="Cambria Math" charset="0"/>
                      </a:rPr>
                      <m:t>𝐵</m:t>
                    </m:r>
                    <m:r>
                      <a:rPr lang="en-US" sz="3200" i="1" dirty="0" smtClean="0">
                        <a:latin typeface="Cambria Math" charset="0"/>
                      </a:rPr>
                      <m:t>|</m:t>
                    </m:r>
                    <m:r>
                      <a:rPr lang="en-US" sz="3200" i="1" dirty="0" smtClean="0">
                        <a:latin typeface="Cambria Math" charset="0"/>
                      </a:rPr>
                      <m:t>𝐴</m:t>
                    </m:r>
                    <m:r>
                      <a:rPr lang="en-US" sz="3200" i="1" dirty="0" smtClean="0">
                        <a:latin typeface="Cambria Math" charset="0"/>
                      </a:rPr>
                      <m:t>) = </m:t>
                    </m:r>
                    <m:r>
                      <a:rPr lang="en-US" sz="3200" i="1" dirty="0" smtClean="0">
                        <a:latin typeface="Cambria Math" charset="0"/>
                      </a:rPr>
                      <m:t>𝑃</m:t>
                    </m:r>
                    <m:r>
                      <a:rPr lang="en-US" sz="3200" i="1" dirty="0" smtClean="0">
                        <a:latin typeface="Cambria Math" charset="0"/>
                      </a:rPr>
                      <m:t>(</m:t>
                    </m:r>
                    <m:r>
                      <a:rPr lang="en-US" sz="3200" i="1" dirty="0" smtClean="0">
                        <a:latin typeface="Cambria Math" charset="0"/>
                      </a:rPr>
                      <m:t>𝐵</m:t>
                    </m:r>
                    <m:r>
                      <a:rPr lang="en-US" sz="3200" i="1" dirty="0" smtClean="0">
                        <a:latin typeface="Cambria Math" charset="0"/>
                      </a:rPr>
                      <m:t>)∗</m:t>
                    </m:r>
                    <m:r>
                      <a:rPr lang="en-US" sz="3200" i="1" dirty="0" smtClean="0">
                        <a:latin typeface="Cambria Math" charset="0"/>
                      </a:rPr>
                      <m:t>𝑃</m:t>
                    </m:r>
                    <m:r>
                      <a:rPr lang="en-US" sz="3200" i="1" dirty="0" smtClean="0">
                        <a:latin typeface="Cambria Math" charset="0"/>
                      </a:rPr>
                      <m:t>(</m:t>
                    </m:r>
                    <m:r>
                      <a:rPr lang="en-US" sz="3200" i="1" dirty="0" smtClean="0">
                        <a:latin typeface="Cambria Math" charset="0"/>
                      </a:rPr>
                      <m:t>𝐴</m:t>
                    </m:r>
                    <m:r>
                      <a:rPr lang="en-US" sz="3200" i="1" dirty="0" smtClean="0">
                        <a:latin typeface="Cambria Math" charset="0"/>
                      </a:rPr>
                      <m:t>|</m:t>
                    </m:r>
                    <m:r>
                      <a:rPr lang="en-US" sz="3200" i="1" dirty="0" smtClean="0">
                        <a:latin typeface="Cambria Math" charset="0"/>
                      </a:rPr>
                      <m:t>𝐵</m:t>
                    </m:r>
                    <m:r>
                      <a:rPr lang="en-US" sz="320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320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latin typeface="Cambria Math" charset="0"/>
                      </a:rPr>
                      <m:t>divide</m:t>
                    </m:r>
                    <m:r>
                      <a:rPr lang="en-US" sz="3200" i="0" dirty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i="0" dirty="0" smtClean="0">
                        <a:latin typeface="Cambria Math" charset="0"/>
                      </a:rPr>
                      <m:t>both</m:t>
                    </m:r>
                    <m:r>
                      <a:rPr lang="en-US" sz="3200" i="0" dirty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i="0" dirty="0" smtClean="0">
                        <a:latin typeface="Cambria Math" charset="0"/>
                      </a:rPr>
                      <m:t>sides</m:t>
                    </m:r>
                    <m:r>
                      <a:rPr lang="en-US" sz="3200" i="0" dirty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i="0" dirty="0" smtClean="0">
                        <a:latin typeface="Cambria Math" charset="0"/>
                      </a:rPr>
                      <m:t>by</m:t>
                    </m:r>
                    <m:r>
                      <a:rPr lang="en-US" sz="3200" i="0" dirty="0" smtClean="0">
                        <a:latin typeface="Cambria Math" charset="0"/>
                      </a:rPr>
                      <m:t> </m:t>
                    </m:r>
                    <m:r>
                      <a:rPr lang="en-US" sz="3200" i="1" dirty="0" smtClean="0">
                        <a:latin typeface="Cambria Math" charset="0"/>
                      </a:rPr>
                      <m:t>𝑃</m:t>
                    </m:r>
                    <m:r>
                      <a:rPr lang="en-US" sz="3200" b="0" i="1" dirty="0" smtClean="0">
                        <a:latin typeface="Cambria Math" charset="0"/>
                      </a:rPr>
                      <m:t>(</m:t>
                    </m:r>
                    <m:r>
                      <a:rPr lang="en-US" sz="3200" b="0" i="1" dirty="0" smtClean="0">
                        <a:latin typeface="Cambria Math" charset="0"/>
                      </a:rPr>
                      <m:t>𝐴</m:t>
                    </m:r>
                    <m:r>
                      <a:rPr lang="en-US" sz="3200" b="0" i="1" dirty="0" smtClean="0">
                        <a:latin typeface="Cambria Math" charset="0"/>
                      </a:rPr>
                      <m:t>):     </m:t>
                    </m:r>
                    <m:r>
                      <a:rPr lang="en-US" sz="3200" i="1" dirty="0" smtClean="0">
                        <a:latin typeface="Cambria Math" charset="0"/>
                      </a:rPr>
                      <m:t>𝑃</m:t>
                    </m:r>
                    <m:r>
                      <a:rPr lang="en-US" sz="3200" i="1" dirty="0" smtClean="0">
                        <a:latin typeface="Cambria Math" charset="0"/>
                      </a:rPr>
                      <m:t>(</m:t>
                    </m:r>
                    <m:r>
                      <a:rPr lang="en-US" sz="3200" b="0" i="1" dirty="0" smtClean="0">
                        <a:latin typeface="Cambria Math" charset="0"/>
                      </a:rPr>
                      <m:t>𝐵</m:t>
                    </m:r>
                    <m:r>
                      <a:rPr lang="en-US" sz="3200" b="0" i="1" dirty="0" smtClean="0">
                        <a:latin typeface="Cambria Math" charset="0"/>
                      </a:rPr>
                      <m:t>|</m:t>
                    </m:r>
                    <m:r>
                      <a:rPr lang="en-US" sz="3200" i="1" dirty="0" smtClean="0">
                        <a:latin typeface="Cambria Math" charset="0"/>
                      </a:rPr>
                      <m:t>𝐴</m:t>
                    </m:r>
                    <m:r>
                      <a:rPr lang="en-US" sz="3200" i="1" dirty="0" smtClean="0">
                        <a:latin typeface="Cambria Math" charset="0"/>
                      </a:rPr>
                      <m:t>) = </m:t>
                    </m:r>
                    <m:f>
                      <m:fPr>
                        <m:ctrlPr>
                          <a:rPr lang="mr-IN" sz="3200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  <m:r>
                          <a:rPr lang="en-US" sz="3200" b="0" i="1" dirty="0" smtClean="0">
                            <a:latin typeface="Cambria Math" charset="0"/>
                          </a:rPr>
                          <m:t> </m:t>
                        </m:r>
                        <m:r>
                          <a:rPr lang="en-US" sz="3200" i="1" dirty="0">
                            <a:latin typeface="Cambria Math" charset="0"/>
                          </a:rPr>
                          <m:t>∗</m:t>
                        </m:r>
                        <m:r>
                          <a:rPr lang="en-US" sz="3200" b="0" i="1" dirty="0" smtClean="0">
                            <a:latin typeface="Cambria Math" charset="0"/>
                          </a:rPr>
                          <m:t> </m:t>
                        </m:r>
                        <m:r>
                          <a:rPr lang="en-US" sz="3200" i="1" dirty="0">
                            <a:latin typeface="Cambria Math" charset="0"/>
                          </a:rPr>
                          <m:t>𝑃</m:t>
                        </m:r>
                        <m:r>
                          <a:rPr lang="en-US" sz="3200" i="1" dirty="0">
                            <a:latin typeface="Cambria Math" charset="0"/>
                          </a:rPr>
                          <m:t>(</m:t>
                        </m:r>
                        <m:r>
                          <a:rPr lang="en-US" sz="3200" i="1" dirty="0">
                            <a:latin typeface="Cambria Math" charset="0"/>
                          </a:rPr>
                          <m:t>𝐴</m:t>
                        </m:r>
                        <m:r>
                          <a:rPr lang="en-US" sz="3200" i="1" dirty="0">
                            <a:latin typeface="Cambria Math" charset="0"/>
                          </a:rPr>
                          <m:t>|</m:t>
                        </m:r>
                        <m:r>
                          <a:rPr lang="en-US" sz="3200" i="1" dirty="0">
                            <a:latin typeface="Cambria Math" charset="0"/>
                          </a:rPr>
                          <m:t>𝐵</m:t>
                        </m:r>
                        <m:r>
                          <a:rPr lang="en-US" sz="3200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i="1" dirty="0">
                            <a:latin typeface="Cambria Math" charset="0"/>
                          </a:rPr>
                          <m:t>𝑃</m:t>
                        </m:r>
                        <m:r>
                          <a:rPr lang="en-US" sz="3200" i="1" dirty="0">
                            <a:latin typeface="Cambria Math" charset="0"/>
                          </a:rPr>
                          <m:t>(</m:t>
                        </m:r>
                        <m:r>
                          <a:rPr lang="en-US" sz="3200" i="1" dirty="0">
                            <a:latin typeface="Cambria Math" charset="0"/>
                          </a:rPr>
                          <m:t>𝐴</m:t>
                        </m:r>
                        <m:r>
                          <a:rPr lang="en-US" sz="3200" i="1" dirty="0">
                            <a:latin typeface="Cambria Math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200" dirty="0"/>
                          <m:t> </m:t>
                        </m:r>
                      </m:den>
                    </m:f>
                  </m:oMath>
                </a14:m>
                <a:endParaRPr lang="en-US" sz="3200" dirty="0" smtClean="0"/>
              </a:p>
              <a:p>
                <a:endParaRPr lang="en-US" sz="32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338" y="2936631"/>
                <a:ext cx="10322170" cy="333905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873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Visual</a:t>
            </a:r>
            <a:r>
              <a:rPr lang="en-US" dirty="0" smtClean="0"/>
              <a:t>:</a:t>
            </a:r>
            <a:endParaRPr lang="en-US" dirty="0" smtClean="0"/>
          </a:p>
          <a:p>
            <a:pPr marL="0" indent="0">
              <a:buNone/>
            </a:pPr>
            <a:r>
              <a:rPr lang="en-US" sz="2400" dirty="0"/>
              <a:t>The probability of being odd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given </a:t>
            </a:r>
            <a:r>
              <a:rPr lang="en-US" sz="2400" dirty="0"/>
              <a:t>that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a </a:t>
            </a:r>
            <a:r>
              <a:rPr lang="en-US" sz="2400" dirty="0"/>
              <a:t>die roll is greater than three </a:t>
            </a:r>
            <a:endParaRPr lang="en-US" sz="24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A: </a:t>
            </a:r>
          </a:p>
          <a:p>
            <a:pPr marL="0" indent="0">
              <a:buNone/>
            </a:pPr>
            <a:r>
              <a:rPr lang="en-US" sz="2400" dirty="0" smtClean="0"/>
              <a:t>B: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09" b="94086" l="1416" r="9806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1477" y="1031851"/>
            <a:ext cx="4997528" cy="35889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999"/>
          <a:stretch/>
        </p:blipFill>
        <p:spPr>
          <a:xfrm>
            <a:off x="9993468" y="1807725"/>
            <a:ext cx="782007" cy="9235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7436" y="2364558"/>
            <a:ext cx="760118" cy="9235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2768" y="2897351"/>
            <a:ext cx="762000" cy="92583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50222" y="2899637"/>
            <a:ext cx="760119" cy="9235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5843" y="1821963"/>
            <a:ext cx="783506" cy="923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1639" y="2826330"/>
            <a:ext cx="762000" cy="925830"/>
          </a:xfrm>
          <a:prstGeom prst="rect">
            <a:avLst/>
          </a:prstGeom>
        </p:spPr>
      </p:pic>
      <p:sp>
        <p:nvSpPr>
          <p:cNvPr id="23" name="Content Placeholder 4"/>
          <p:cNvSpPr txBox="1">
            <a:spLocks/>
          </p:cNvSpPr>
          <p:nvPr/>
        </p:nvSpPr>
        <p:spPr>
          <a:xfrm>
            <a:off x="7724950" y="1515909"/>
            <a:ext cx="1140469" cy="40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mtClean="0">
                <a:solidFill>
                  <a:schemeClr val="bg1"/>
                </a:solidFill>
              </a:rPr>
              <a:t>odd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Content Placeholder 4"/>
          <p:cNvSpPr txBox="1">
            <a:spLocks/>
          </p:cNvSpPr>
          <p:nvPr/>
        </p:nvSpPr>
        <p:spPr>
          <a:xfrm>
            <a:off x="9274126" y="1543036"/>
            <a:ext cx="1140469" cy="40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&gt; 3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838200" y="3823181"/>
                <a:ext cx="2899383" cy="679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𝑃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𝐵</m:t>
                      </m:r>
                      <m:r>
                        <a:rPr lang="en-US" i="1" dirty="0">
                          <a:latin typeface="Cambria Math" charset="0"/>
                        </a:rPr>
                        <m:t>|</m:t>
                      </m:r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r>
                        <a:rPr lang="en-US" i="1" dirty="0">
                          <a:latin typeface="Cambria Math" charset="0"/>
                        </a:rPr>
                        <m:t>) = </m:t>
                      </m:r>
                      <m:f>
                        <m:fPr>
                          <m:ctrlPr>
                            <a:rPr lang="mr-IN" i="1" dirty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i="1" dirty="0">
                              <a:latin typeface="Cambria Math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∗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𝑃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|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𝐵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 dirty="0">
                              <a:latin typeface="Cambria Math" charset="0"/>
                            </a:rPr>
                            <m:t>𝑃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23181"/>
                <a:ext cx="2899383" cy="6790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12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3815957"/>
            <a:ext cx="109669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If </a:t>
            </a:r>
            <a:r>
              <a:rPr lang="en-US" sz="3200" dirty="0"/>
              <a:t>I choose a student at </a:t>
            </a:r>
            <a:r>
              <a:rPr lang="en-US" sz="3200" dirty="0" smtClean="0"/>
              <a:t>random and he is left handed, </a:t>
            </a:r>
            <a:r>
              <a:rPr lang="en-US" sz="3200" dirty="0"/>
              <a:t>what is the probability that the student is a </a:t>
            </a:r>
            <a:r>
              <a:rPr lang="en-US" sz="3200" dirty="0" smtClean="0"/>
              <a:t>junior</a:t>
            </a:r>
            <a:r>
              <a:rPr lang="en-US" sz="3200" dirty="0"/>
              <a:t>?</a:t>
            </a:r>
          </a:p>
          <a:p>
            <a:endParaRPr lang="en-US" sz="32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342559"/>
              </p:ext>
            </p:extLst>
          </p:nvPr>
        </p:nvGraphicFramePr>
        <p:xfrm>
          <a:off x="978877" y="1541016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 of School Pop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 Left-Handed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Freshman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Sophomore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Junior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903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routine test for HIV came back positive. What is the chance that you have HIV?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0.5 % of US adults have HIV</a:t>
            </a:r>
          </a:p>
          <a:p>
            <a:r>
              <a:rPr lang="en-US" dirty="0" smtClean="0"/>
              <a:t>The test isn't 100% perfect. </a:t>
            </a:r>
          </a:p>
          <a:p>
            <a:pPr lvl="1"/>
            <a:r>
              <a:rPr lang="en-US" dirty="0" smtClean="0"/>
              <a:t>If you have HIV it catches it 98% of the time.</a:t>
            </a:r>
          </a:p>
          <a:p>
            <a:pPr lvl="1"/>
            <a:r>
              <a:rPr lang="en-US" dirty="0" smtClean="0"/>
              <a:t>If you don</a:t>
            </a:r>
            <a:r>
              <a:rPr lang="mr-IN" dirty="0" smtClean="0"/>
              <a:t>’</a:t>
            </a:r>
            <a:r>
              <a:rPr lang="en-US" dirty="0" smtClean="0"/>
              <a:t>t have HIV it gives a false positive 3% of the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4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73616" y="213360"/>
            <a:ext cx="64183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0.5 % of US adults have HIV</a:t>
            </a:r>
          </a:p>
          <a:p>
            <a:r>
              <a:rPr lang="en-US" dirty="0" smtClean="0"/>
              <a:t>The test isn't 100% perfect. </a:t>
            </a:r>
          </a:p>
          <a:p>
            <a:pPr lvl="1"/>
            <a:r>
              <a:rPr lang="en-US" dirty="0" smtClean="0"/>
              <a:t>If you have HIV it catches it 98% of the time.</a:t>
            </a:r>
          </a:p>
          <a:p>
            <a:pPr lvl="1"/>
            <a:r>
              <a:rPr lang="en-US" dirty="0" smtClean="0"/>
              <a:t>If you don</a:t>
            </a:r>
            <a:r>
              <a:rPr lang="mr-IN" dirty="0" smtClean="0"/>
              <a:t>’</a:t>
            </a:r>
            <a:r>
              <a:rPr lang="en-US" dirty="0" smtClean="0"/>
              <a:t>t have HIV it gives a false positive 3% of the time.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650631" y="2083585"/>
                <a:ext cx="10703169" cy="4185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charset="0"/>
                        </a:rPr>
                        <m:t>𝑃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𝐻𝐼𝑉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|+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𝑡𝑒𝑠𝑡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) =</m:t>
                      </m:r>
                      <m:f>
                        <m:fPr>
                          <m:ctrlPr>
                            <a:rPr lang="mr-IN" sz="2400" i="1" dirty="0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i="1" dirty="0">
                              <a:latin typeface="Cambria Math" charset="0"/>
                            </a:rPr>
                            <m:t>(+</m:t>
                          </m:r>
                          <m:r>
                            <a:rPr lang="en-US" sz="2400" i="1" dirty="0" err="1">
                              <a:latin typeface="Cambria Math" charset="0"/>
                            </a:rPr>
                            <m:t>𝑡𝑒𝑠𝑡</m:t>
                          </m:r>
                          <m:r>
                            <a:rPr lang="en-US" sz="2400" i="1" dirty="0" err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i="1" dirty="0" err="1">
                              <a:latin typeface="Cambria Math" charset="0"/>
                            </a:rPr>
                            <m:t>𝐻𝐼𝑉</m:t>
                          </m:r>
                          <m:r>
                            <a:rPr lang="en-US" sz="2400" i="1" dirty="0">
                              <a:latin typeface="Cambria Math" charset="0"/>
                            </a:rPr>
                            <m:t>) </m:t>
                          </m:r>
                          <m:r>
                            <a:rPr lang="en-US" sz="2400" i="1" dirty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i="1" dirty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 dirty="0">
                              <a:latin typeface="Cambria Math" charset="0"/>
                            </a:rPr>
                            <m:t>𝐻𝐼𝑉</m:t>
                          </m:r>
                          <m:r>
                            <a:rPr lang="en-US" sz="2400" i="1" dirty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dirty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i="1" dirty="0">
                              <a:latin typeface="Cambria Math" charset="0"/>
                            </a:rPr>
                            <m:t>(+</m:t>
                          </m:r>
                          <m:r>
                            <a:rPr lang="en-US" sz="2400" i="1" dirty="0">
                              <a:latin typeface="Cambria Math" charset="0"/>
                            </a:rPr>
                            <m:t>𝑡𝑒𝑠𝑡</m:t>
                          </m:r>
                          <m:r>
                            <a:rPr lang="en-US" sz="2400" i="1" dirty="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den>
                      </m:f>
                      <m:r>
                        <a:rPr lang="en-US" sz="2400" i="1" dirty="0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400" dirty="0" smtClean="0"/>
              </a:p>
              <a:p>
                <a:pPr/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charset="0"/>
                        </a:rPr>
                        <m:t>𝑃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(+</m:t>
                      </m:r>
                      <m:r>
                        <a:rPr lang="en-US" sz="2400" i="1" dirty="0" err="1">
                          <a:latin typeface="Cambria Math" charset="0"/>
                        </a:rPr>
                        <m:t>𝑡𝑒𝑠𝑡</m:t>
                      </m:r>
                      <m:r>
                        <a:rPr lang="en-US" sz="2400" i="1" dirty="0" err="1">
                          <a:latin typeface="Cambria Math" charset="0"/>
                        </a:rPr>
                        <m:t>|</m:t>
                      </m:r>
                      <m:r>
                        <a:rPr lang="en-US" sz="2400" i="1" dirty="0" err="1">
                          <a:latin typeface="Cambria Math" charset="0"/>
                        </a:rPr>
                        <m:t>𝐻𝐼𝑉</m:t>
                      </m:r>
                      <m:r>
                        <a:rPr lang="en-US" sz="2400" i="1" baseline="30000" dirty="0">
                          <a:latin typeface="Cambria Math" charset="0"/>
                        </a:rPr>
                        <m:t>+</m:t>
                      </m:r>
                      <m:r>
                        <a:rPr lang="en-US" sz="2400" i="1" dirty="0">
                          <a:latin typeface="Cambria Math" charset="0"/>
                        </a:rPr>
                        <m:t>) = .98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charset="0"/>
                        </a:rPr>
                        <m:t>𝑃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𝐻𝐼𝑉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) = .005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charset="0"/>
                        </a:rPr>
                        <m:t>𝑃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(+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𝑡𝑒𝑠𝑡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)        = 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𝑃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𝐻𝐼𝑉</m:t>
                      </m:r>
                      <m:r>
                        <a:rPr lang="en-US" sz="2400" i="1" baseline="30000" dirty="0" smtClean="0">
                          <a:latin typeface="Cambria Math" charset="0"/>
                        </a:rPr>
                        <m:t>+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 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𝑎𝑛𝑑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 +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𝑡𝑒𝑠𝑡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)      +   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𝑃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𝐻𝐼𝑉</m:t>
                      </m:r>
                      <m:r>
                        <a:rPr lang="en-US" sz="2400" i="1" baseline="30000" dirty="0" smtClean="0">
                          <a:latin typeface="Cambria Math" charset="0"/>
                        </a:rPr>
                        <m:t>−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 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𝑎𝑛𝑑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 +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𝑡𝑒𝑠𝑡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	</a:t>
                </a: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= </m:t>
                    </m:r>
                    <m:r>
                      <a:rPr lang="en-US" sz="2400" i="1" dirty="0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charset="0"/>
                          </a:rPr>
                          <m:t>𝐻𝐼𝑉</m:t>
                        </m:r>
                        <m:r>
                          <a:rPr lang="en-US" sz="2400" i="1" baseline="30000" dirty="0" smtClean="0">
                            <a:latin typeface="Cambria Math" charset="0"/>
                          </a:rPr>
                          <m:t>−</m:t>
                        </m:r>
                      </m:e>
                    </m:d>
                    <m:r>
                      <a:rPr lang="en-US" sz="2400" b="0" i="1" baseline="30000" dirty="0" smtClean="0">
                        <a:latin typeface="Cambria Math" charset="0"/>
                      </a:rPr>
                      <m:t>   </m:t>
                    </m:r>
                    <m:r>
                      <a:rPr lang="en-US" sz="2400" i="1" dirty="0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charset="0"/>
                          </a:rPr>
                          <m:t>+</m:t>
                        </m:r>
                        <m:r>
                          <a:rPr lang="en-US" sz="2400" i="1" dirty="0" err="1">
                            <a:latin typeface="Cambria Math" charset="0"/>
                          </a:rPr>
                          <m:t>𝑡𝑒𝑠𝑡</m:t>
                        </m:r>
                      </m:e>
                      <m:e>
                        <m:r>
                          <a:rPr lang="en-US" sz="2400" i="1" dirty="0" err="1">
                            <a:latin typeface="Cambria Math" charset="0"/>
                          </a:rPr>
                          <m:t>𝐻𝐼𝑉</m:t>
                        </m:r>
                        <m:r>
                          <a:rPr lang="en-US" sz="2400" i="1" baseline="30000" dirty="0">
                            <a:latin typeface="Cambria Math" charset="0"/>
                          </a:rPr>
                          <m:t>−</m:t>
                        </m:r>
                      </m:e>
                    </m:d>
                    <m:r>
                      <a:rPr lang="en-US" sz="2400" i="1" dirty="0">
                        <a:latin typeface="Cambria Math" charset="0"/>
                      </a:rPr>
                      <m:t>+ </m:t>
                    </m:r>
                    <m:r>
                      <a:rPr lang="en-US" sz="2400" b="0" i="1" dirty="0" smtClean="0">
                        <a:latin typeface="Cambria Math" charset="0"/>
                      </a:rPr>
                      <m:t>  </m:t>
                    </m:r>
                    <m:r>
                      <a:rPr lang="en-US" sz="2400" i="1" dirty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charset="0"/>
                          </a:rPr>
                          <m:t>𝐻𝐼𝑉</m:t>
                        </m:r>
                        <m:r>
                          <a:rPr lang="en-US" sz="2400" i="1" baseline="30000" dirty="0">
                            <a:latin typeface="Cambria Math" charset="0"/>
                          </a:rPr>
                          <m:t>+</m:t>
                        </m:r>
                      </m:e>
                    </m:d>
                    <m:r>
                      <a:rPr lang="en-US" sz="2400" b="0" i="1" baseline="30000" dirty="0" smtClean="0">
                        <a:latin typeface="Cambria Math" charset="0"/>
                      </a:rPr>
                      <m:t>   </m:t>
                    </m:r>
                    <m:r>
                      <a:rPr lang="en-US" sz="2400" i="1" dirty="0">
                        <a:latin typeface="Cambria Math" charset="0"/>
                      </a:rPr>
                      <m:t>𝑃</m:t>
                    </m:r>
                    <m:r>
                      <a:rPr lang="en-US" sz="2400" i="1" dirty="0">
                        <a:latin typeface="Cambria Math" charset="0"/>
                      </a:rPr>
                      <m:t>(+</m:t>
                    </m:r>
                    <m:r>
                      <a:rPr lang="en-US" sz="2400" i="1" dirty="0" err="1">
                        <a:latin typeface="Cambria Math" charset="0"/>
                      </a:rPr>
                      <m:t>𝑡𝑒𝑠𝑡</m:t>
                    </m:r>
                    <m:r>
                      <a:rPr lang="en-US" sz="2400" i="1" dirty="0" err="1">
                        <a:latin typeface="Cambria Math" charset="0"/>
                      </a:rPr>
                      <m:t>|</m:t>
                    </m:r>
                    <m:r>
                      <a:rPr lang="en-US" sz="2400" i="1" dirty="0" err="1">
                        <a:latin typeface="Cambria Math" charset="0"/>
                      </a:rPr>
                      <m:t>𝐻𝐼𝑉</m:t>
                    </m:r>
                    <m:r>
                      <a:rPr lang="en-US" sz="2400" i="1" baseline="30000" dirty="0">
                        <a:latin typeface="Cambria Math" charset="0"/>
                      </a:rPr>
                      <m:t>+</m:t>
                    </m:r>
                    <m:r>
                      <a:rPr lang="en-US" sz="2400" i="1" dirty="0">
                        <a:latin typeface="Cambria Math" charset="0"/>
                      </a:rPr>
                      <m:t>) 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	</a:t>
                </a: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charset="0"/>
                          </a:rPr>
                          <m:t>.995</m:t>
                        </m:r>
                      </m:e>
                    </m:d>
                    <m:d>
                      <m:d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charset="0"/>
                          </a:rPr>
                          <m:t>.03</m:t>
                        </m:r>
                      </m:e>
                    </m:d>
                    <m:r>
                      <a:rPr lang="en-US" sz="2400" b="0" i="1" dirty="0" smtClean="0">
                        <a:latin typeface="Cambria Math" charset="0"/>
                      </a:rPr>
                      <m:t>                           </m:t>
                    </m:r>
                    <m:r>
                      <a:rPr lang="en-US" sz="2400" i="1" dirty="0" smtClean="0">
                        <a:latin typeface="Cambria Math" charset="0"/>
                      </a:rPr>
                      <m:t>+ </m:t>
                    </m:r>
                    <m:r>
                      <a:rPr lang="en-US" sz="2400" b="0" i="1" dirty="0" smtClean="0">
                        <a:latin typeface="Cambria Math" charset="0"/>
                      </a:rPr>
                      <m:t>  </m:t>
                    </m:r>
                    <m:d>
                      <m:d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charset="0"/>
                          </a:rPr>
                          <m:t>.005</m:t>
                        </m:r>
                      </m:e>
                    </m:d>
                    <m:d>
                      <m:d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charset="0"/>
                          </a:rPr>
                          <m:t>.98</m:t>
                        </m:r>
                      </m:e>
                    </m:d>
                  </m:oMath>
                </a14:m>
                <a:endParaRPr lang="en-US" sz="2400" i="1" dirty="0" smtClean="0">
                  <a:latin typeface="Cambria Math" charset="0"/>
                </a:endParaRPr>
              </a:p>
              <a:p>
                <a:pPr/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= </m:t>
                    </m:r>
                    <m:r>
                      <a:rPr lang="nb-NO" sz="2400" i="1" dirty="0">
                        <a:latin typeface="Cambria Math" charset="0"/>
                      </a:rPr>
                      <m:t>0.03475</m:t>
                    </m:r>
                  </m:oMath>
                </a14:m>
                <a:endParaRPr lang="nb-NO" sz="2400" dirty="0"/>
              </a:p>
              <a:p>
                <a:endParaRPr lang="en-US" sz="2400" dirty="0"/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charset="0"/>
                        </a:rPr>
                        <m:t>𝑃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𝐻𝐼𝑉</m:t>
                      </m:r>
                      <m:r>
                        <a:rPr lang="en-US" sz="2400" b="0" i="1" baseline="30000" dirty="0" smtClean="0">
                          <a:latin typeface="Cambria Math" charset="0"/>
                        </a:rPr>
                        <m:t>+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|+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𝑡𝑒𝑠𝑡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)  = (.98)(.005)/(0.03475) = 0.1410071</m:t>
                      </m:r>
                      <m:r>
                        <a:rPr lang="is-IS" sz="2400" i="1" dirty="0">
                          <a:latin typeface="Cambria Math" charset="0"/>
                        </a:rPr>
                        <m:t>9424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31" y="2083585"/>
                <a:ext cx="10703169" cy="4185313"/>
              </a:xfrm>
              <a:prstGeom prst="rect">
                <a:avLst/>
              </a:prstGeom>
              <a:blipFill rotWithShape="0">
                <a:blip r:embed="rId3"/>
                <a:stretch>
                  <a:fillRect l="-114" b="-13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2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73616" y="365125"/>
            <a:ext cx="64183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0.5 % of US adults have HIV</a:t>
            </a:r>
          </a:p>
          <a:p>
            <a:r>
              <a:rPr lang="en-US" dirty="0" smtClean="0"/>
              <a:t>The test isn't 100% perfect. </a:t>
            </a:r>
          </a:p>
          <a:p>
            <a:pPr lvl="1"/>
            <a:r>
              <a:rPr lang="en-US" dirty="0" smtClean="0"/>
              <a:t>If you have HIV it catches it 98% of the time.</a:t>
            </a:r>
          </a:p>
          <a:p>
            <a:pPr lvl="1"/>
            <a:r>
              <a:rPr lang="en-US" dirty="0" smtClean="0"/>
              <a:t>If you don</a:t>
            </a:r>
            <a:r>
              <a:rPr lang="mr-IN" dirty="0" smtClean="0"/>
              <a:t>’</a:t>
            </a:r>
            <a:r>
              <a:rPr lang="en-US" dirty="0" smtClean="0"/>
              <a:t>t have HIV it gives a false positive 3% of the time.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444262"/>
            <a:ext cx="1219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250,000,000 US adults, they all take the test</a:t>
            </a:r>
          </a:p>
          <a:p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 250,000,000 * .005 = </a:t>
            </a:r>
            <a:r>
              <a:rPr lang="is-IS" sz="2400" dirty="0" smtClean="0">
                <a:latin typeface="Courier New" charset="0"/>
                <a:ea typeface="Courier New" charset="0"/>
                <a:cs typeface="Courier New" charset="0"/>
              </a:rPr>
              <a:t>1,250,000 have HIV</a:t>
            </a:r>
          </a:p>
          <a:p>
            <a:r>
              <a:rPr lang="is-I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sz="2400" dirty="0" smtClean="0">
                <a:latin typeface="Courier New" charset="0"/>
                <a:ea typeface="Courier New" charset="0"/>
                <a:cs typeface="Courier New" charset="0"/>
              </a:rPr>
              <a:t>	 1,250,000 * .98 = 1,225,000 get a true positive</a:t>
            </a:r>
          </a:p>
          <a:p>
            <a:r>
              <a:rPr lang="is-I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sz="24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is-IS" sz="2400" dirty="0" smtClean="0">
                <a:latin typeface="Courier New" charset="0"/>
                <a:ea typeface="Courier New" charset="0"/>
                <a:cs typeface="Courier New" charset="0"/>
              </a:rPr>
              <a:t>1,250,000 * .02 </a:t>
            </a:r>
            <a:r>
              <a:rPr lang="is-IS" sz="2400" dirty="0" smtClean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is-IS" sz="2400" dirty="0" smtClean="0">
                <a:latin typeface="Courier New" charset="0"/>
                <a:ea typeface="Courier New" charset="0"/>
                <a:cs typeface="Courier New" charset="0"/>
              </a:rPr>
              <a:t>25,000 get a false negative</a:t>
            </a:r>
          </a:p>
          <a:p>
            <a:endParaRPr lang="is-I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is-IS" sz="24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250,000,000 * .995 = </a:t>
            </a:r>
            <a:r>
              <a:rPr lang="is-IS" sz="2400" dirty="0" smtClean="0">
                <a:latin typeface="Courier New" charset="0"/>
                <a:ea typeface="Courier New" charset="0"/>
                <a:cs typeface="Courier New" charset="0"/>
              </a:rPr>
              <a:t>248,750,000 don't have HIV</a:t>
            </a:r>
          </a:p>
          <a:p>
            <a:r>
              <a:rPr lang="is-IS" sz="2400" dirty="0" smtClean="0">
                <a:latin typeface="Courier New" charset="0"/>
                <a:ea typeface="Courier New" charset="0"/>
                <a:cs typeface="Courier New" charset="0"/>
              </a:rPr>
              <a:t>		 248,750,000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* .97 = </a:t>
            </a:r>
            <a:r>
              <a:rPr lang="fi-FI" sz="2400" dirty="0" smtClean="0">
                <a:latin typeface="Courier New" charset="0"/>
                <a:ea typeface="Courier New" charset="0"/>
                <a:cs typeface="Courier New" charset="0"/>
              </a:rPr>
              <a:t>241,287,500 get a true negative</a:t>
            </a:r>
          </a:p>
          <a:p>
            <a:r>
              <a:rPr lang="is-IS" sz="2400" dirty="0" smtClean="0">
                <a:latin typeface="Courier New" charset="0"/>
                <a:ea typeface="Courier New" charset="0"/>
                <a:cs typeface="Courier New" charset="0"/>
              </a:rPr>
              <a:t>		 248,750,000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* .03 = </a:t>
            </a:r>
            <a:r>
              <a:rPr lang="is-IS" sz="2400" dirty="0" smtClean="0">
                <a:latin typeface="Courier New" charset="0"/>
                <a:ea typeface="Courier New" charset="0"/>
                <a:cs typeface="Courier New" charset="0"/>
              </a:rPr>
              <a:t>7,462,500 get a false </a:t>
            </a:r>
            <a:r>
              <a:rPr lang="is-IS" sz="2400" dirty="0" smtClean="0">
                <a:latin typeface="Courier New" charset="0"/>
                <a:ea typeface="Courier New" charset="0"/>
                <a:cs typeface="Courier New" charset="0"/>
              </a:rPr>
              <a:t>positive</a:t>
            </a:r>
          </a:p>
          <a:p>
            <a:endParaRPr lang="is-IS" sz="2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is-IS" sz="2400" dirty="0" smtClean="0">
                <a:latin typeface="Courier New" charset="0"/>
                <a:ea typeface="Courier New" charset="0"/>
                <a:cs typeface="Courier New" charset="0"/>
              </a:rPr>
              <a:t>	1,225,000 + 7,462,500 have a positive test</a:t>
            </a:r>
            <a:endParaRPr lang="is-I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61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Practice #1 </a:t>
            </a:r>
            <a:r>
              <a:rPr lang="en-US" sz="3200" b="1" dirty="0" smtClean="0"/>
              <a:t>(answer online)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20" name="Content Placeholder 4"/>
          <p:cNvSpPr>
            <a:spLocks noGrp="1"/>
          </p:cNvSpPr>
          <p:nvPr>
            <p:ph idx="1"/>
          </p:nvPr>
        </p:nvSpPr>
        <p:spPr>
          <a:xfrm>
            <a:off x="8394574" y="2076675"/>
            <a:ext cx="1140469" cy="40793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mtClean="0">
                <a:solidFill>
                  <a:schemeClr val="bg1"/>
                </a:solidFill>
              </a:rPr>
              <a:t>odd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9943750" y="2103802"/>
            <a:ext cx="1140469" cy="40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&gt; 3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320674"/>
              </p:ext>
            </p:extLst>
          </p:nvPr>
        </p:nvGraphicFramePr>
        <p:xfrm>
          <a:off x="838200" y="2280640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 of School Pop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 Left-Handed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Freshman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Sophomore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Junior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38200" y="4818185"/>
            <a:ext cx="1051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If I choose a student at random, what is the probability that the student is a right handed senior?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7749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Practice #</a:t>
            </a:r>
            <a:r>
              <a:rPr lang="en-US" b="1" dirty="0"/>
              <a:t>2 </a:t>
            </a:r>
            <a:r>
              <a:rPr lang="en-US" sz="3200" b="1" dirty="0"/>
              <a:t>(answer online) 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20" name="Content Placeholder 4"/>
          <p:cNvSpPr>
            <a:spLocks noGrp="1"/>
          </p:cNvSpPr>
          <p:nvPr>
            <p:ph idx="1"/>
          </p:nvPr>
        </p:nvSpPr>
        <p:spPr>
          <a:xfrm>
            <a:off x="8394574" y="2076675"/>
            <a:ext cx="1140469" cy="40793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mtClean="0">
                <a:solidFill>
                  <a:schemeClr val="bg1"/>
                </a:solidFill>
              </a:rPr>
              <a:t>odd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9943750" y="2103802"/>
            <a:ext cx="1140469" cy="40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&gt; 3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84205"/>
              </p:ext>
            </p:extLst>
          </p:nvPr>
        </p:nvGraphicFramePr>
        <p:xfrm>
          <a:off x="838200" y="2280640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 of School Pop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 Left-Handed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Freshman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Sophomore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Junior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38200" y="4818185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My new friend is left handed. What is the chance that my friend is a sophomore</a:t>
            </a:r>
            <a:r>
              <a:rPr lang="en-US" sz="3200" dirty="0" smtClean="0"/>
              <a:t>? (left handed students make up </a:t>
            </a:r>
            <a:r>
              <a:rPr lang="nb-NO" sz="3200" dirty="0" smtClean="0"/>
              <a:t>11.35% </a:t>
            </a:r>
            <a:r>
              <a:rPr lang="nb-NO" sz="3200" dirty="0" err="1" smtClean="0"/>
              <a:t>of</a:t>
            </a:r>
            <a:r>
              <a:rPr lang="nb-NO" sz="3200" dirty="0" smtClean="0"/>
              <a:t> </a:t>
            </a:r>
            <a:r>
              <a:rPr lang="nb-NO" sz="3200" dirty="0" err="1" smtClean="0"/>
              <a:t>the</a:t>
            </a:r>
            <a:r>
              <a:rPr lang="nb-NO" sz="3200" dirty="0" smtClean="0"/>
              <a:t> </a:t>
            </a:r>
            <a:r>
              <a:rPr lang="nb-NO" sz="3200" dirty="0" err="1" smtClean="0"/>
              <a:t>school</a:t>
            </a:r>
            <a:r>
              <a:rPr lang="nb-NO" sz="3200" dirty="0" smtClean="0"/>
              <a:t> </a:t>
            </a:r>
            <a:r>
              <a:rPr lang="nb-NO" sz="3200" dirty="0" err="1" smtClean="0"/>
              <a:t>population</a:t>
            </a:r>
            <a:r>
              <a:rPr lang="nb-NO" sz="3200" dirty="0" smtClean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4480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Probability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# </m:t>
                        </m:r>
                        <m:r>
                          <m:rPr>
                            <m:nor/>
                          </m:rPr>
                          <a:rPr lang="en-US" dirty="0"/>
                          <m:t>outcomes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we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like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# </m:t>
                        </m:r>
                        <m:r>
                          <m:rPr>
                            <m:nor/>
                          </m:rPr>
                          <a:rPr lang="en-US" dirty="0"/>
                          <m:t>total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possible</m:t>
                        </m:r>
                        <m:r>
                          <m:rPr>
                            <m:nor/>
                          </m:rPr>
                          <a:rPr lang="en-US" dirty="0"/>
                          <m:t> (</m:t>
                        </m:r>
                        <m:r>
                          <m:rPr>
                            <m:nor/>
                          </m:rPr>
                          <a:rPr lang="en-US" dirty="0"/>
                          <m:t>equally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likely</m:t>
                        </m:r>
                        <m:r>
                          <m:rPr>
                            <m:nor/>
                          </m:rPr>
                          <a:rPr lang="en-US" dirty="0"/>
                          <m:t>) </m:t>
                        </m:r>
                        <m:r>
                          <m:rPr>
                            <m:nor/>
                          </m:rPr>
                          <a:rPr lang="en-US" dirty="0"/>
                          <m:t>outcomes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799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#3 </a:t>
            </a:r>
            <a:r>
              <a:rPr lang="en-US" sz="3200" b="1" dirty="0"/>
              <a:t>(answer online)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 have two coins, one normal (50% heads, 50% tails), one weighted to be 80% heads and 20% tails. I randomly choose a coin and flip it. It lands as heads. What is the chance that I chose the fair coin?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44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91" y="0"/>
            <a:ext cx="10323509" cy="68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5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Probability </a:t>
            </a:r>
            <a:r>
              <a:rPr lang="en-US" dirty="0" smtClean="0"/>
              <a:t>Distributions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40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they?</a:t>
            </a:r>
          </a:p>
          <a:p>
            <a:r>
              <a:rPr lang="en-US" dirty="0"/>
              <a:t>a quantity having a numerical value for each member of a group, especially one whose values occur according to a frequency distribution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x-axis of the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20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86106"/>
          </a:xfrm>
        </p:spPr>
        <p:txBody>
          <a:bodyPr/>
          <a:lstStyle/>
          <a:p>
            <a:r>
              <a:rPr lang="en-US" smtClean="0"/>
              <a:t>CONTINUOUS </a:t>
            </a:r>
            <a:br>
              <a:rPr lang="en-US" smtClean="0"/>
            </a:br>
            <a:r>
              <a:rPr lang="en-US" smtClean="0"/>
              <a:t>VERSUS </a:t>
            </a:r>
            <a:br>
              <a:rPr lang="en-US" smtClean="0"/>
            </a:br>
            <a:r>
              <a:rPr lang="en-US" smtClean="0"/>
              <a:t>DISCRETE </a:t>
            </a:r>
            <a:br>
              <a:rPr lang="en-US" smtClean="0"/>
            </a:br>
            <a:r>
              <a:rPr lang="en-US" smtClean="0"/>
              <a:t>VARIABLES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7741" y="721678"/>
            <a:ext cx="5996059" cy="2186501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7740" y="3059724"/>
            <a:ext cx="5843659" cy="27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 Function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54323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3375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MASS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 </a:t>
            </a:r>
            <a:r>
              <a:rPr lang="mr-IN" dirty="0" smtClean="0"/>
              <a:t>–</a:t>
            </a:r>
            <a:r>
              <a:rPr lang="en-US" dirty="0" smtClean="0"/>
              <a:t> Random Variable</a:t>
            </a:r>
          </a:p>
          <a:p>
            <a:r>
              <a:rPr lang="en-US" dirty="0" smtClean="0"/>
              <a:t>Output </a:t>
            </a:r>
            <a:r>
              <a:rPr lang="mr-IN" dirty="0" smtClean="0"/>
              <a:t>–</a:t>
            </a:r>
            <a:r>
              <a:rPr lang="en-US" dirty="0" smtClean="0"/>
              <a:t> Probability of Observing that Variable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7392564"/>
              </p:ext>
            </p:extLst>
          </p:nvPr>
        </p:nvGraphicFramePr>
        <p:xfrm>
          <a:off x="838200" y="3153508"/>
          <a:ext cx="9730154" cy="3023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0171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2440110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 dirty="0" smtClean="0"/>
              <a:t>DISCRETE VARIABLES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1118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Bernoulli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3785" y="194952"/>
            <a:ext cx="8018586" cy="600924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AutoShape 2" descr="\begin{cases}q=(1-p)&amp;{\text{for }}k=0\\p&amp;{\text{for }}k=1\end{cases}}"/>
          <p:cNvSpPr>
            <a:spLocks noChangeAspect="1" noChangeArrowheads="1"/>
          </p:cNvSpPr>
          <p:nvPr/>
        </p:nvSpPr>
        <p:spPr bwMode="auto">
          <a:xfrm>
            <a:off x="-1" y="-1"/>
            <a:ext cx="1793631" cy="17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14" y="2055814"/>
            <a:ext cx="2438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0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Binomial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588" y="1690688"/>
            <a:ext cx="10714823" cy="39072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646" y="697705"/>
            <a:ext cx="6170120" cy="6914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72" y="551656"/>
            <a:ext cx="2336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Just </a:t>
            </a:r>
            <a:r>
              <a:rPr lang="en-US" dirty="0" smtClean="0"/>
              <a:t>a matter of counting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en-US" dirty="0" smtClean="0"/>
              <a:t>Permutations and Combinations)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770" y="1825625"/>
            <a:ext cx="3880338" cy="377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Poisson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the number of times an event occurs in a fixed time </a:t>
            </a:r>
            <a:r>
              <a:rPr lang="en-US" dirty="0" smtClean="0"/>
              <a:t>interval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3537" y="2409092"/>
            <a:ext cx="6520510" cy="41499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723" y="714742"/>
            <a:ext cx="31496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7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Questions: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flip a coin 20 times. What is the probability that it lands heads at least 3 times?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Questions: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run a restaurant and on a typical Tuesday morning, 5 people show up every 10 minutes. What is the probability that 2 people show up in the next ten minutes?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26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2440110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 dirty="0" smtClean="0"/>
              <a:t>CONTINUOUS VARIABLES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85096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 FUNCTION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3" b="89974" l="498" r="898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6140" y="2504220"/>
            <a:ext cx="7196351" cy="4530593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57190"/>
          </a:xfrm>
        </p:spPr>
        <p:txBody>
          <a:bodyPr/>
          <a:lstStyle/>
          <a:p>
            <a:r>
              <a:rPr lang="en-US" dirty="0" smtClean="0"/>
              <a:t>Input </a:t>
            </a:r>
            <a:r>
              <a:rPr lang="mr-IN" dirty="0" smtClean="0"/>
              <a:t>–</a:t>
            </a:r>
            <a:r>
              <a:rPr lang="en-US" dirty="0" smtClean="0"/>
              <a:t> Range of a Random Variable</a:t>
            </a:r>
          </a:p>
          <a:p>
            <a:r>
              <a:rPr lang="en-US" dirty="0" smtClean="0"/>
              <a:t>Output </a:t>
            </a:r>
            <a:r>
              <a:rPr lang="mr-IN" dirty="0" smtClean="0"/>
              <a:t>–</a:t>
            </a:r>
            <a:r>
              <a:rPr lang="en-US" dirty="0" smtClean="0"/>
              <a:t> Probability of Observing that Variable in that 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73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Uniform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2385" y="633045"/>
            <a:ext cx="7555522" cy="59084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98"/>
          <a:stretch/>
        </p:blipFill>
        <p:spPr>
          <a:xfrm>
            <a:off x="838200" y="1690687"/>
            <a:ext cx="3294186" cy="96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415" y="0"/>
            <a:ext cx="1080867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/ Gaussian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20"/>
          <a:stretch/>
        </p:blipFill>
        <p:spPr>
          <a:xfrm>
            <a:off x="838200" y="1690688"/>
            <a:ext cx="2098432" cy="92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2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1725"/>
            <a:ext cx="1100676" cy="4979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355" y="716670"/>
            <a:ext cx="6885354" cy="550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9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6035675"/>
          </a:xfrm>
        </p:spPr>
        <p:txBody>
          <a:bodyPr>
            <a:normAutofit/>
          </a:bodyPr>
          <a:lstStyle/>
          <a:p>
            <a:r>
              <a:rPr lang="en-US" sz="8800" dirty="0" smtClean="0"/>
              <a:t>INDEPENDENCE </a:t>
            </a:r>
            <a:br>
              <a:rPr lang="en-US" sz="8800" dirty="0" smtClean="0"/>
            </a:br>
            <a:r>
              <a:rPr lang="en-US" sz="8800" dirty="0" smtClean="0"/>
              <a:t>AND </a:t>
            </a:r>
            <a:br>
              <a:rPr lang="en-US" sz="8800" dirty="0" smtClean="0"/>
            </a:br>
            <a:r>
              <a:rPr lang="en-US" sz="8800" dirty="0" smtClean="0"/>
              <a:t>MUTUAL EXCLUSIVITY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94745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4168" cy="1325563"/>
          </a:xfrm>
        </p:spPr>
        <p:txBody>
          <a:bodyPr/>
          <a:lstStyle/>
          <a:p>
            <a:r>
              <a:rPr lang="en-US" smtClean="0"/>
              <a:t>INDEPENDENCE AND MUTUAL EXCLUSIVITY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INDEPENDENCE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2400" i="1" dirty="0"/>
              <a:t>In probability theory, two events are </a:t>
            </a:r>
            <a:r>
              <a:rPr lang="en-US" sz="2400" i="1" dirty="0" smtClean="0"/>
              <a:t>independent if </a:t>
            </a:r>
            <a:r>
              <a:rPr lang="en-US" sz="2400" i="1" dirty="0"/>
              <a:t>the occurrence of one does not affect the probability of occurrence of the other.</a:t>
            </a:r>
            <a:endParaRPr lang="en-US" sz="2400" b="0" i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>
                <a:solidFill>
                  <a:schemeClr val="bg1"/>
                </a:solidFill>
              </a:rPr>
              <a:t>MUTUAL EXCLUSIVITY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2400" i="1" dirty="0">
                <a:solidFill>
                  <a:schemeClr val="bg1"/>
                </a:solidFill>
              </a:rPr>
              <a:t>In </a:t>
            </a:r>
            <a:r>
              <a:rPr lang="en-US" sz="2400" i="1" dirty="0" smtClean="0">
                <a:solidFill>
                  <a:schemeClr val="bg1"/>
                </a:solidFill>
              </a:rPr>
              <a:t>probability </a:t>
            </a:r>
            <a:r>
              <a:rPr lang="en-US" sz="2400" i="1" dirty="0">
                <a:solidFill>
                  <a:schemeClr val="bg1"/>
                </a:solidFill>
              </a:rPr>
              <a:t>theory, two events </a:t>
            </a:r>
            <a:r>
              <a:rPr lang="en-US" sz="2400" i="1" dirty="0" smtClean="0">
                <a:solidFill>
                  <a:schemeClr val="bg1"/>
                </a:solidFill>
              </a:rPr>
              <a:t>are </a:t>
            </a:r>
            <a:r>
              <a:rPr lang="en-US" sz="2400" i="1" dirty="0">
                <a:solidFill>
                  <a:schemeClr val="bg1"/>
                </a:solidFill>
              </a:rPr>
              <a:t>mutually exclusive </a:t>
            </a:r>
            <a:r>
              <a:rPr lang="en-US" sz="2400" i="1" dirty="0" smtClean="0">
                <a:solidFill>
                  <a:schemeClr val="bg1"/>
                </a:solidFill>
              </a:rPr>
              <a:t>if </a:t>
            </a:r>
            <a:r>
              <a:rPr lang="en-US" sz="2400" i="1" dirty="0">
                <a:solidFill>
                  <a:schemeClr val="bg1"/>
                </a:solidFill>
              </a:rPr>
              <a:t>they cannot both occur (be true).</a:t>
            </a:r>
            <a:endParaRPr lang="en-US" b="0" i="1" dirty="0" smtClean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(text adapted from Wikipedia)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62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lnSpc>
                    <a:spcPct val="2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b="0" i="1" dirty="0" smtClean="0"/>
                  <a:t> If A and B are independent,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𝑎𝑛𝑑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P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(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A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∪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B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) = 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P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(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A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) * 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P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(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B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)</m:t>
                    </m:r>
                  </m:oMath>
                </a14:m>
                <a:endParaRPr lang="en-US" sz="2200" b="0" i="1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The probability of my friend in DC missing her train to work is 10% and the probability of my friend in NY missing her train to work is 30%. </a:t>
                </a: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What is the probability that both friends will miss the train tomorrow?</a:t>
                </a:r>
                <a:endParaRPr lang="en-US" b="0" dirty="0" smtClean="0"/>
              </a:p>
            </p:txBody>
          </p:sp>
        </mc:Choice>
        <mc:Fallback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4342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4168" cy="1325563"/>
          </a:xfrm>
        </p:spPr>
        <p:txBody>
          <a:bodyPr/>
          <a:lstStyle/>
          <a:p>
            <a:r>
              <a:rPr lang="en-US" dirty="0" smtClean="0"/>
              <a:t>INDEPENDENCE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2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1602"/>
            <a:ext cx="10515600" cy="1325563"/>
          </a:xfrm>
        </p:spPr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382524"/>
              </p:ext>
            </p:extLst>
          </p:nvPr>
        </p:nvGraphicFramePr>
        <p:xfrm>
          <a:off x="4988169" y="784286"/>
          <a:ext cx="5492260" cy="5493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226"/>
                <a:gridCol w="549226"/>
                <a:gridCol w="549226"/>
                <a:gridCol w="549226"/>
                <a:gridCol w="549226"/>
                <a:gridCol w="549226"/>
                <a:gridCol w="549226"/>
                <a:gridCol w="549226"/>
                <a:gridCol w="549226"/>
                <a:gridCol w="549226"/>
              </a:tblGrid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1084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INDEPENDENCE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38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>
                <a:solidFill>
                  <a:schemeClr val="tx1">
                    <a:lumMod val="50000"/>
                  </a:schemeClr>
                </a:solidFill>
              </a:rPr>
              <a:t>INDEPENDENCE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2400" i="1" dirty="0">
                <a:solidFill>
                  <a:schemeClr val="tx1">
                    <a:lumMod val="50000"/>
                  </a:schemeClr>
                </a:solidFill>
              </a:rPr>
              <a:t>In probability theory, two events are </a:t>
            </a:r>
            <a:r>
              <a:rPr lang="en-US" sz="2400" i="1" dirty="0" smtClean="0">
                <a:solidFill>
                  <a:schemeClr val="tx1">
                    <a:lumMod val="50000"/>
                  </a:schemeClr>
                </a:solidFill>
              </a:rPr>
              <a:t>independent if </a:t>
            </a:r>
            <a:r>
              <a:rPr lang="en-US" sz="2400" i="1" dirty="0">
                <a:solidFill>
                  <a:schemeClr val="tx1">
                    <a:lumMod val="50000"/>
                  </a:schemeClr>
                </a:solidFill>
              </a:rPr>
              <a:t>the occurrence of one does not affect the probability of occurrence of the other.</a:t>
            </a:r>
            <a:endParaRPr lang="en-US" sz="2400" b="0" i="1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MUTUAL EXCLUSIVITY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2400" i="1" dirty="0"/>
              <a:t>In </a:t>
            </a:r>
            <a:r>
              <a:rPr lang="en-US" sz="2400" i="1" dirty="0" smtClean="0"/>
              <a:t>probability </a:t>
            </a:r>
            <a:r>
              <a:rPr lang="en-US" sz="2400" i="1" dirty="0"/>
              <a:t>theory, two events </a:t>
            </a:r>
            <a:r>
              <a:rPr lang="en-US" sz="2400" i="1" dirty="0" smtClean="0"/>
              <a:t>are </a:t>
            </a:r>
            <a:r>
              <a:rPr lang="en-US" sz="2400" i="1" dirty="0"/>
              <a:t>mutually exclusive </a:t>
            </a:r>
            <a:r>
              <a:rPr lang="en-US" sz="2400" i="1" dirty="0" smtClean="0"/>
              <a:t>if </a:t>
            </a:r>
            <a:r>
              <a:rPr lang="en-US" sz="2400" i="1" dirty="0"/>
              <a:t>they cannot both occur (be true).</a:t>
            </a:r>
            <a:endParaRPr lang="en-US" b="0" i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(text adapted from Wikipedia)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4168" cy="1325563"/>
          </a:xfrm>
        </p:spPr>
        <p:txBody>
          <a:bodyPr/>
          <a:lstStyle/>
          <a:p>
            <a:r>
              <a:rPr lang="en-US" smtClean="0"/>
              <a:t>INDEPENDENCE AND MUTUAL EXCLUSIVITY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4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7517</TotalTime>
  <Words>1907</Words>
  <Application>Microsoft Macintosh PowerPoint</Application>
  <PresentationFormat>Widescreen</PresentationFormat>
  <Paragraphs>344</Paragraphs>
  <Slides>47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Andale Mono</vt:lpstr>
      <vt:lpstr>Calibri</vt:lpstr>
      <vt:lpstr>Calibri Light</vt:lpstr>
      <vt:lpstr>Cambria Math</vt:lpstr>
      <vt:lpstr>Courier New</vt:lpstr>
      <vt:lpstr>Mangal</vt:lpstr>
      <vt:lpstr>Arial</vt:lpstr>
      <vt:lpstr>Office Theme</vt:lpstr>
      <vt:lpstr>PROBABILITY AND STATISTICS</vt:lpstr>
      <vt:lpstr>PowerPoint Presentation</vt:lpstr>
      <vt:lpstr>Probability</vt:lpstr>
      <vt:lpstr>Boring</vt:lpstr>
      <vt:lpstr>INDEPENDENCE  AND  MUTUAL EXCLUSIVITY</vt:lpstr>
      <vt:lpstr>INDEPENDENCE AND MUTUAL EXCLUSIVITY</vt:lpstr>
      <vt:lpstr>INDEPENDENCE</vt:lpstr>
      <vt:lpstr>Visualization</vt:lpstr>
      <vt:lpstr>INDEPENDENCE AND MUTUAL EXCLUSIVITY</vt:lpstr>
      <vt:lpstr>PowerPoint Presentation</vt:lpstr>
      <vt:lpstr>Visualization</vt:lpstr>
      <vt:lpstr>Independence vs Mutual Exclusivity</vt:lpstr>
      <vt:lpstr>THE  SYSTEM  BREAKS  DOWN</vt:lpstr>
      <vt:lpstr>What if they aren't MUTUALLY EXCLUSIVE?</vt:lpstr>
      <vt:lpstr>What if they aren't MUTUALLY EXCLUSIVE?</vt:lpstr>
      <vt:lpstr>EXAMPLE</vt:lpstr>
      <vt:lpstr>What if they aren't INDEPENDENT?</vt:lpstr>
      <vt:lpstr>What if they aren't INDEPENDENT?</vt:lpstr>
      <vt:lpstr>EXAMPLE </vt:lpstr>
      <vt:lpstr>BAYES RULE</vt:lpstr>
      <vt:lpstr>Bayes Rule</vt:lpstr>
      <vt:lpstr>Bayes Rule</vt:lpstr>
      <vt:lpstr>Bayes Rule</vt:lpstr>
      <vt:lpstr>Example:</vt:lpstr>
      <vt:lpstr>Example:</vt:lpstr>
      <vt:lpstr>MATH:</vt:lpstr>
      <vt:lpstr>Visualization:</vt:lpstr>
      <vt:lpstr>Practice #1 (answer online) </vt:lpstr>
      <vt:lpstr>Practice #2 (answer online)  </vt:lpstr>
      <vt:lpstr>Practice #3 (answer online)</vt:lpstr>
      <vt:lpstr>PowerPoint Presentation</vt:lpstr>
      <vt:lpstr>Probability Distributions</vt:lpstr>
      <vt:lpstr>Random Variables</vt:lpstr>
      <vt:lpstr>CONTINUOUS  VERSUS  DISCRETE  VARIABLES</vt:lpstr>
      <vt:lpstr>Probability Distribution Function</vt:lpstr>
      <vt:lpstr>PROBABILITY MASS FUNCTION</vt:lpstr>
      <vt:lpstr>DISCRETE VARIABLES</vt:lpstr>
      <vt:lpstr>Bernoulli</vt:lpstr>
      <vt:lpstr>Binomial</vt:lpstr>
      <vt:lpstr>Poisson</vt:lpstr>
      <vt:lpstr>Discrete Questions:</vt:lpstr>
      <vt:lpstr>Discrete Questions:</vt:lpstr>
      <vt:lpstr>CONTINUOUS VARIABLES</vt:lpstr>
      <vt:lpstr>PROBABILITY DISTRIBUTION FUNCTION</vt:lpstr>
      <vt:lpstr>Uniform</vt:lpstr>
      <vt:lpstr>Normal / Gaussian</vt:lpstr>
      <vt:lpstr>Exponential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</dc:title>
  <dc:creator>Rebecca Czyrnik</dc:creator>
  <cp:lastModifiedBy>Rebecca Czyrnik</cp:lastModifiedBy>
  <cp:revision>91</cp:revision>
  <cp:lastPrinted>2018-05-23T19:04:52Z</cp:lastPrinted>
  <dcterms:created xsi:type="dcterms:W3CDTF">2018-04-20T22:45:14Z</dcterms:created>
  <dcterms:modified xsi:type="dcterms:W3CDTF">2018-07-25T00:26:49Z</dcterms:modified>
</cp:coreProperties>
</file>